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sldIdLst>
    <p:sldId id="303" r:id="rId6"/>
    <p:sldId id="313" r:id="rId7"/>
    <p:sldId id="268" r:id="rId8"/>
    <p:sldId id="267" r:id="rId9"/>
    <p:sldId id="304" r:id="rId10"/>
    <p:sldId id="305" r:id="rId11"/>
    <p:sldId id="306" r:id="rId12"/>
    <p:sldId id="307" r:id="rId13"/>
    <p:sldId id="257" r:id="rId14"/>
    <p:sldId id="308" r:id="rId15"/>
    <p:sldId id="259" r:id="rId16"/>
    <p:sldId id="309" r:id="rId17"/>
    <p:sldId id="264" r:id="rId18"/>
    <p:sldId id="310" r:id="rId19"/>
    <p:sldId id="261" r:id="rId20"/>
    <p:sldId id="269" r:id="rId21"/>
    <p:sldId id="312" r:id="rId22"/>
    <p:sldId id="311" r:id="rId23"/>
    <p:sldId id="262" r:id="rId24"/>
    <p:sldId id="270" r:id="rId25"/>
    <p:sldId id="26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02E0"/>
    <a:srgbClr val="0201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12"/>
    <p:restoredTop sz="94666"/>
  </p:normalViewPr>
  <p:slideViewPr>
    <p:cSldViewPr snapToGrid="0" snapToObjects="1">
      <p:cViewPr varScale="1">
        <p:scale>
          <a:sx n="166" d="100"/>
          <a:sy n="166" d="100"/>
        </p:scale>
        <p:origin x="14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D686-9B8E-B642-887F-E23EE4518A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95E6D3-0F6A-1145-B5C2-ACAA8C472C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3EE244-F5E2-CB46-B1B1-B248026E9749}"/>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5" name="Footer Placeholder 4">
            <a:extLst>
              <a:ext uri="{FF2B5EF4-FFF2-40B4-BE49-F238E27FC236}">
                <a16:creationId xmlns:a16="http://schemas.microsoft.com/office/drawing/2014/main" id="{E85F54DC-18C9-1245-BBD4-E704C29C9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0A94F-E5FC-9448-8D2D-E1AE68234E6B}"/>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420382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8ED46-626E-AB47-B14D-0497C8D719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AC685-1E49-DC40-9E94-847AD18A338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741E95-375C-C647-AE41-4BCC5994B7EB}"/>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5" name="Footer Placeholder 4">
            <a:extLst>
              <a:ext uri="{FF2B5EF4-FFF2-40B4-BE49-F238E27FC236}">
                <a16:creationId xmlns:a16="http://schemas.microsoft.com/office/drawing/2014/main" id="{79B65C28-7AC0-C742-BB09-C6A1CC4DD0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9BDBF-29F4-D54A-9DFF-304C760C634A}"/>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1106576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B0B1-37BA-EC4F-B1AD-0DBE2FC46D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E3A468-2A09-A04A-9607-690094CB37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3F642AE-2742-6144-BA3F-AFD759C9BBFD}"/>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5" name="Footer Placeholder 4">
            <a:extLst>
              <a:ext uri="{FF2B5EF4-FFF2-40B4-BE49-F238E27FC236}">
                <a16:creationId xmlns:a16="http://schemas.microsoft.com/office/drawing/2014/main" id="{D307BB2C-224F-D44D-BE61-FE36A64D7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4FDA9-C9DA-564D-8216-C710A218F3EE}"/>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1063990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83FE2-8A3A-5142-A6A2-F37952BA3F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C7511F-E985-C74E-96DF-F91D9B72B46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36A33F-8D7A-A040-BC77-2C8C3DDC317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6FBFAD-47BB-D94E-8F18-1E349AC575A4}"/>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6" name="Footer Placeholder 5">
            <a:extLst>
              <a:ext uri="{FF2B5EF4-FFF2-40B4-BE49-F238E27FC236}">
                <a16:creationId xmlns:a16="http://schemas.microsoft.com/office/drawing/2014/main" id="{6E6B2EA1-B6CD-154A-AE3D-DDA95BB1D5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73890B-2A08-704C-A374-D319E984951C}"/>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37246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34596-93B7-B847-BD96-3599F02A8B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072DA0-6B39-CB4C-A5F7-6BB8C93EF9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5DE9176-7A45-654A-8A6C-ABB8CDDEDFA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09D62F-31B4-144F-89ED-2AFAA62F34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7810DE7-FDFC-734D-A3D6-0A9580C2BE5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CEFA6A-4A9F-6E41-9EC4-1A3B7D3447D5}"/>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8" name="Footer Placeholder 7">
            <a:extLst>
              <a:ext uri="{FF2B5EF4-FFF2-40B4-BE49-F238E27FC236}">
                <a16:creationId xmlns:a16="http://schemas.microsoft.com/office/drawing/2014/main" id="{A8790109-3B09-1E48-B267-4CEB5E887D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190039-1A3B-7840-9677-6ED5AB6B1A08}"/>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2186658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8A6D-472C-2941-AAA4-495E583192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4BEBF1-3799-6C45-B031-36F59A51C809}"/>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4" name="Footer Placeholder 3">
            <a:extLst>
              <a:ext uri="{FF2B5EF4-FFF2-40B4-BE49-F238E27FC236}">
                <a16:creationId xmlns:a16="http://schemas.microsoft.com/office/drawing/2014/main" id="{57153B97-737F-3045-A7FA-008D93D10D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223395-B4A3-F849-AEE1-BEBD4558321E}"/>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338500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4B9E87-C34E-4E42-A6B5-453F19F442FE}"/>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3" name="Footer Placeholder 2">
            <a:extLst>
              <a:ext uri="{FF2B5EF4-FFF2-40B4-BE49-F238E27FC236}">
                <a16:creationId xmlns:a16="http://schemas.microsoft.com/office/drawing/2014/main" id="{79DABA7C-2CE5-EA46-B626-6B6647A122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C2775F-81B0-C745-BC4B-13F3F43732E4}"/>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2592100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9624-610A-1944-954E-E5644ACB4D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6680EF-6A02-7E42-95C6-F2B7B9337D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259763-9924-B44D-9B87-3D526B45F5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330BD7-F16E-8143-B3EB-D91A6195FBEA}"/>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6" name="Footer Placeholder 5">
            <a:extLst>
              <a:ext uri="{FF2B5EF4-FFF2-40B4-BE49-F238E27FC236}">
                <a16:creationId xmlns:a16="http://schemas.microsoft.com/office/drawing/2014/main" id="{C3EC7C29-3D11-F34D-ACB8-BA3088C896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6FD028-92AC-DC44-9669-57FB2EE7E98E}"/>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2367662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3743-6FC3-4848-952A-F4535C8EFB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2365A-C657-FD41-B6CC-C855777151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703C69-2D8F-4F4C-A40C-FD83F90C54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C7A53E5-94AC-B644-905E-BD07CFA04422}"/>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6" name="Footer Placeholder 5">
            <a:extLst>
              <a:ext uri="{FF2B5EF4-FFF2-40B4-BE49-F238E27FC236}">
                <a16:creationId xmlns:a16="http://schemas.microsoft.com/office/drawing/2014/main" id="{E8733B24-5C0B-5248-B289-14716D4173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6B2450-610F-4D49-9374-41B93DA960AB}"/>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187409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CC55-2CDB-0847-BAD0-7056409F0E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C66D0B-32E4-6A4F-B8F6-A8DCA7BFF43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4F50E3-415A-4945-B87C-14798C205F0E}"/>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5" name="Footer Placeholder 4">
            <a:extLst>
              <a:ext uri="{FF2B5EF4-FFF2-40B4-BE49-F238E27FC236}">
                <a16:creationId xmlns:a16="http://schemas.microsoft.com/office/drawing/2014/main" id="{38FACAED-5718-C74E-9487-C586E088F4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6DAC8-065A-2A40-B4DD-C6D77CFD75F5}"/>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3112847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EA42E9-A868-E64A-8884-24BE5E1450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6F31EC-6DD1-E345-B396-06F233E1C16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3C50AA-60FE-FA43-B3EA-EF7207E92823}"/>
              </a:ext>
            </a:extLst>
          </p:cNvPr>
          <p:cNvSpPr>
            <a:spLocks noGrp="1"/>
          </p:cNvSpPr>
          <p:nvPr>
            <p:ph type="dt" sz="half" idx="10"/>
          </p:nvPr>
        </p:nvSpPr>
        <p:spPr/>
        <p:txBody>
          <a:bodyPr/>
          <a:lstStyle/>
          <a:p>
            <a:fld id="{F0DD79E4-C715-E345-B26F-613BCF33993A}" type="datetimeFigureOut">
              <a:rPr lang="en-US" smtClean="0"/>
              <a:t>1/17/19</a:t>
            </a:fld>
            <a:endParaRPr lang="en-US"/>
          </a:p>
        </p:txBody>
      </p:sp>
      <p:sp>
        <p:nvSpPr>
          <p:cNvPr id="5" name="Footer Placeholder 4">
            <a:extLst>
              <a:ext uri="{FF2B5EF4-FFF2-40B4-BE49-F238E27FC236}">
                <a16:creationId xmlns:a16="http://schemas.microsoft.com/office/drawing/2014/main" id="{5EE59875-CFEE-694B-B692-C1C0A9BEA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AC0984-01BE-C544-8BD2-166418956581}"/>
              </a:ext>
            </a:extLst>
          </p:cNvPr>
          <p:cNvSpPr>
            <a:spLocks noGrp="1"/>
          </p:cNvSpPr>
          <p:nvPr>
            <p:ph type="sldNum" sz="quarter" idx="12"/>
          </p:nvPr>
        </p:nvSpPr>
        <p:spPr/>
        <p:txBody>
          <a:bodyPr/>
          <a:lstStyle/>
          <a:p>
            <a:fld id="{F71E9E7C-A545-C44A-B15E-C396CB6E513E}" type="slidenum">
              <a:rPr lang="en-US" smtClean="0"/>
              <a:t>‹#›</a:t>
            </a:fld>
            <a:endParaRPr lang="en-US"/>
          </a:p>
        </p:txBody>
      </p:sp>
    </p:spTree>
    <p:extLst>
      <p:ext uri="{BB962C8B-B14F-4D97-AF65-F5344CB8AC3E}">
        <p14:creationId xmlns:p14="http://schemas.microsoft.com/office/powerpoint/2010/main" val="2962063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2" name="Picture 1" descr="HWCOE-PPT---title-slide-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8388" cy="6858000"/>
          </a:xfrm>
          <a:prstGeom prst="rect">
            <a:avLst/>
          </a:prstGeom>
        </p:spPr>
      </p:pic>
      <p:sp>
        <p:nvSpPr>
          <p:cNvPr id="6" name="Title 1"/>
          <p:cNvSpPr>
            <a:spLocks noGrp="1"/>
          </p:cNvSpPr>
          <p:nvPr>
            <p:ph type="title" hasCustomPrompt="1"/>
          </p:nvPr>
        </p:nvSpPr>
        <p:spPr>
          <a:xfrm>
            <a:off x="1161731" y="2234918"/>
            <a:ext cx="11030269" cy="1779041"/>
          </a:xfrm>
        </p:spPr>
        <p:txBody>
          <a:bodyPr/>
          <a:lstStyle>
            <a:lvl1pPr algn="l">
              <a:lnSpc>
                <a:spcPct val="80000"/>
              </a:lnSpc>
              <a:defRPr sz="6400">
                <a:solidFill>
                  <a:schemeClr val="bg1"/>
                </a:solidFill>
              </a:defRPr>
            </a:lvl1pPr>
          </a:lstStyle>
          <a:p>
            <a:r>
              <a:rPr lang="en-US" dirty="0"/>
              <a:t>Presentation Title</a:t>
            </a:r>
            <a:br>
              <a:rPr lang="en-US" dirty="0"/>
            </a:br>
            <a:r>
              <a:rPr lang="en-US" dirty="0"/>
              <a:t>With Two Lines</a:t>
            </a:r>
          </a:p>
        </p:txBody>
      </p:sp>
      <p:sp>
        <p:nvSpPr>
          <p:cNvPr id="7" name="Text Placeholder 3"/>
          <p:cNvSpPr>
            <a:spLocks noGrp="1"/>
          </p:cNvSpPr>
          <p:nvPr>
            <p:ph type="body" sz="half" idx="2" hasCustomPrompt="1"/>
          </p:nvPr>
        </p:nvSpPr>
        <p:spPr>
          <a:xfrm>
            <a:off x="1161733" y="4127675"/>
            <a:ext cx="11575140" cy="774700"/>
          </a:xfrm>
        </p:spPr>
        <p:txBody>
          <a:bodyPr rtlCol="0">
            <a:noAutofit/>
          </a:bodyPr>
          <a:lstStyle>
            <a:lvl1pPr marL="0" indent="0" algn="l">
              <a:buNone/>
              <a:defRPr kumimoji="0" sz="3200" b="0" i="0" u="none" strike="noStrike" kern="1200" cap="none" spc="0" normalizeH="0" baseline="0">
                <a:ln>
                  <a:noFill/>
                </a:ln>
                <a:solidFill>
                  <a:schemeClr val="bg1"/>
                </a:solidFill>
                <a:effectLst/>
                <a:uLnTx/>
                <a:uFillTx/>
                <a:latin typeface="Arial"/>
                <a:ea typeface="+mj-ea"/>
                <a:cs typeface="Aria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Presentation Subtitle</a:t>
            </a:r>
          </a:p>
        </p:txBody>
      </p:sp>
    </p:spTree>
    <p:extLst>
      <p:ext uri="{BB962C8B-B14F-4D97-AF65-F5344CB8AC3E}">
        <p14:creationId xmlns:p14="http://schemas.microsoft.com/office/powerpoint/2010/main" val="3030849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C8B2F9-AFA6-7441-BE22-B67E447EB7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31E47F-5CEF-694A-8524-20C01A754F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6E6CA2-A5E4-9248-AA12-A3B181FCEF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D79E4-C715-E345-B26F-613BCF33993A}" type="datetimeFigureOut">
              <a:rPr lang="en-US" smtClean="0"/>
              <a:t>1/17/19</a:t>
            </a:fld>
            <a:endParaRPr lang="en-US"/>
          </a:p>
        </p:txBody>
      </p:sp>
      <p:sp>
        <p:nvSpPr>
          <p:cNvPr id="5" name="Footer Placeholder 4">
            <a:extLst>
              <a:ext uri="{FF2B5EF4-FFF2-40B4-BE49-F238E27FC236}">
                <a16:creationId xmlns:a16="http://schemas.microsoft.com/office/drawing/2014/main" id="{04D82B14-51DB-7944-BF9B-2ED05C7200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38C5EE-7555-D349-9938-D427F75E99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E9E7C-A545-C44A-B15E-C396CB6E513E}" type="slidenum">
              <a:rPr lang="en-US" smtClean="0"/>
              <a:t>‹#›</a:t>
            </a:fld>
            <a:endParaRPr lang="en-US"/>
          </a:p>
        </p:txBody>
      </p:sp>
    </p:spTree>
    <p:extLst>
      <p:ext uri="{BB962C8B-B14F-4D97-AF65-F5344CB8AC3E}">
        <p14:creationId xmlns:p14="http://schemas.microsoft.com/office/powerpoint/2010/main" val="1000576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emf"/><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7.xml"/><Relationship Id="rId4" Type="http://schemas.openxmlformats.org/officeDocument/2006/relationships/hyperlink" Target="http://webfiles.ehs.ufl.edu/GT/UF_HELP_PI_Corrective_Inspect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8985" y="2342494"/>
            <a:ext cx="10272111" cy="1779041"/>
          </a:xfrm>
        </p:spPr>
        <p:txBody>
          <a:bodyPr>
            <a:normAutofit/>
          </a:bodyPr>
          <a:lstStyle/>
          <a:p>
            <a:r>
              <a:rPr lang="en-US" sz="6000" b="1" dirty="0">
                <a:solidFill>
                  <a:schemeClr val="accent2"/>
                </a:solidFill>
                <a:latin typeface="+mn-lt"/>
                <a:ea typeface="+mn-ea"/>
                <a:cs typeface="+mn-cs"/>
              </a:rPr>
              <a:t>HWCOE Self-Inspection Guide</a:t>
            </a:r>
          </a:p>
        </p:txBody>
      </p:sp>
    </p:spTree>
    <p:extLst>
      <p:ext uri="{BB962C8B-B14F-4D97-AF65-F5344CB8AC3E}">
        <p14:creationId xmlns:p14="http://schemas.microsoft.com/office/powerpoint/2010/main" val="57166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937453" y="2337295"/>
            <a:ext cx="11254548" cy="2849428"/>
          </a:xfrm>
        </p:spPr>
        <p:txBody>
          <a:bodyPr/>
          <a:lstStyle/>
          <a:p>
            <a:r>
              <a:rPr lang="en-US" b="1" dirty="0">
                <a:latin typeface="+mn-lt"/>
                <a:ea typeface="+mn-ea"/>
                <a:cs typeface="+mn-cs"/>
              </a:rPr>
              <a:t>The self-inspection should only be performed using a web browser on a device of your choice (phone, tablet, or desktop).</a:t>
            </a:r>
          </a:p>
          <a:p>
            <a:endParaRPr lang="en-US" b="1" dirty="0">
              <a:latin typeface="+mn-lt"/>
              <a:ea typeface="+mn-ea"/>
              <a:cs typeface="+mn-cs"/>
            </a:endParaRPr>
          </a:p>
          <a:p>
            <a:r>
              <a:rPr lang="en-US" b="1" dirty="0">
                <a:latin typeface="+mn-lt"/>
                <a:ea typeface="+mn-ea"/>
                <a:cs typeface="+mn-cs"/>
              </a:rPr>
              <a:t>Labs with multiple rooms may conduct one self-inspection but must inspect each space individually by utilizing the save and continue function.</a:t>
            </a:r>
          </a:p>
          <a:p>
            <a:r>
              <a:rPr lang="en-US" dirty="0"/>
              <a:t> </a:t>
            </a:r>
          </a:p>
          <a:p>
            <a:endParaRPr lang="en-US" dirty="0"/>
          </a:p>
        </p:txBody>
      </p:sp>
    </p:spTree>
    <p:extLst>
      <p:ext uri="{BB962C8B-B14F-4D97-AF65-F5344CB8AC3E}">
        <p14:creationId xmlns:p14="http://schemas.microsoft.com/office/powerpoint/2010/main" val="2033033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9DD473-B748-224A-B7AE-BAC06B2D4573}"/>
              </a:ext>
            </a:extLst>
          </p:cNvPr>
          <p:cNvPicPr>
            <a:picLocks noChangeAspect="1"/>
          </p:cNvPicPr>
          <p:nvPr/>
        </p:nvPicPr>
        <p:blipFill rotWithShape="1">
          <a:blip r:embed="rId3"/>
          <a:srcRect b="28467"/>
          <a:stretch/>
        </p:blipFill>
        <p:spPr>
          <a:xfrm>
            <a:off x="0" y="535932"/>
            <a:ext cx="12192000" cy="3007968"/>
          </a:xfrm>
          <a:prstGeom prst="rect">
            <a:avLst/>
          </a:prstGeom>
          <a:blipFill>
            <a:blip r:embed="rId4"/>
            <a:tile tx="0" ty="0" sx="100000" sy="100000" flip="none" algn="tl"/>
          </a:blipFill>
        </p:spPr>
      </p:pic>
      <p:grpSp>
        <p:nvGrpSpPr>
          <p:cNvPr id="6" name="Group 5">
            <a:extLst>
              <a:ext uri="{FF2B5EF4-FFF2-40B4-BE49-F238E27FC236}">
                <a16:creationId xmlns:a16="http://schemas.microsoft.com/office/drawing/2014/main" id="{7C96A032-1353-7647-8A6A-E64DAF1407A8}"/>
              </a:ext>
            </a:extLst>
          </p:cNvPr>
          <p:cNvGrpSpPr/>
          <p:nvPr/>
        </p:nvGrpSpPr>
        <p:grpSpPr>
          <a:xfrm>
            <a:off x="862643" y="1271299"/>
            <a:ext cx="4942934" cy="1220490"/>
            <a:chOff x="1721206" y="503694"/>
            <a:chExt cx="4863279" cy="1116372"/>
          </a:xfrm>
        </p:grpSpPr>
        <p:sp>
          <p:nvSpPr>
            <p:cNvPr id="4" name="Rectangle: Rounded Corners 3">
              <a:extLst>
                <a:ext uri="{FF2B5EF4-FFF2-40B4-BE49-F238E27FC236}">
                  <a16:creationId xmlns:a16="http://schemas.microsoft.com/office/drawing/2014/main" id="{94D4BDE3-9D69-1749-B6A5-97F8AA757FB9}"/>
                </a:ext>
              </a:extLst>
            </p:cNvPr>
            <p:cNvSpPr>
              <a:spLocks/>
            </p:cNvSpPr>
            <p:nvPr/>
          </p:nvSpPr>
          <p:spPr>
            <a:xfrm>
              <a:off x="4229101" y="503694"/>
              <a:ext cx="2355384" cy="1116372"/>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14C8CAAE-A049-7B4F-9DB9-ECF8774B9DFF}"/>
                </a:ext>
              </a:extLst>
            </p:cNvPr>
            <p:cNvCxnSpPr>
              <a:cxnSpLocks/>
            </p:cNvCxnSpPr>
            <p:nvPr/>
          </p:nvCxnSpPr>
          <p:spPr>
            <a:xfrm flipH="1">
              <a:off x="1721206" y="672861"/>
              <a:ext cx="2507894"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EAAE3FB-F4F1-BB42-A687-E84768EBC9D5}"/>
                </a:ext>
              </a:extLst>
            </p:cNvPr>
            <p:cNvSpPr txBox="1"/>
            <p:nvPr/>
          </p:nvSpPr>
          <p:spPr>
            <a:xfrm>
              <a:off x="4400084" y="554048"/>
              <a:ext cx="2184400" cy="929018"/>
            </a:xfrm>
            <a:prstGeom prst="rect">
              <a:avLst/>
            </a:prstGeom>
            <a:noFill/>
          </p:spPr>
          <p:txBody>
            <a:bodyPr wrap="square" rtlCol="0" anchor="ctr" anchorCtr="1">
              <a:spAutoFit/>
            </a:bodyPr>
            <a:lstStyle/>
            <a:p>
              <a:r>
                <a:rPr lang="en-US" sz="2000" b="1" dirty="0">
                  <a:solidFill>
                    <a:schemeClr val="accent2"/>
                  </a:solidFill>
                </a:rPr>
                <a:t>To begin a new inspection click “New Inspection.” </a:t>
              </a:r>
            </a:p>
          </p:txBody>
        </p:sp>
      </p:grpSp>
      <p:grpSp>
        <p:nvGrpSpPr>
          <p:cNvPr id="9" name="Group 8">
            <a:extLst>
              <a:ext uri="{FF2B5EF4-FFF2-40B4-BE49-F238E27FC236}">
                <a16:creationId xmlns:a16="http://schemas.microsoft.com/office/drawing/2014/main" id="{F0F1B7E8-0439-6744-A306-3F267110012B}"/>
              </a:ext>
            </a:extLst>
          </p:cNvPr>
          <p:cNvGrpSpPr/>
          <p:nvPr/>
        </p:nvGrpSpPr>
        <p:grpSpPr>
          <a:xfrm>
            <a:off x="0" y="3768151"/>
            <a:ext cx="12192000" cy="3080317"/>
            <a:chOff x="0" y="3768151"/>
            <a:chExt cx="12192000" cy="3080317"/>
          </a:xfrm>
        </p:grpSpPr>
        <p:grpSp>
          <p:nvGrpSpPr>
            <p:cNvPr id="8" name="Group 7">
              <a:extLst>
                <a:ext uri="{FF2B5EF4-FFF2-40B4-BE49-F238E27FC236}">
                  <a16:creationId xmlns:a16="http://schemas.microsoft.com/office/drawing/2014/main" id="{3387AE81-882A-9946-87B2-5086818652FC}"/>
                </a:ext>
              </a:extLst>
            </p:cNvPr>
            <p:cNvGrpSpPr/>
            <p:nvPr/>
          </p:nvGrpSpPr>
          <p:grpSpPr>
            <a:xfrm>
              <a:off x="0" y="3768151"/>
              <a:ext cx="12192000" cy="3080317"/>
              <a:chOff x="0" y="3351481"/>
              <a:chExt cx="12192000" cy="3080317"/>
            </a:xfrm>
          </p:grpSpPr>
          <p:pic>
            <p:nvPicPr>
              <p:cNvPr id="10" name="Picture 9">
                <a:extLst>
                  <a:ext uri="{FF2B5EF4-FFF2-40B4-BE49-F238E27FC236}">
                    <a16:creationId xmlns:a16="http://schemas.microsoft.com/office/drawing/2014/main" id="{D6378C8A-686D-5A43-BAC1-18F049CE2136}"/>
                  </a:ext>
                </a:extLst>
              </p:cNvPr>
              <p:cNvPicPr>
                <a:picLocks noChangeAspect="1"/>
              </p:cNvPicPr>
              <p:nvPr/>
            </p:nvPicPr>
            <p:blipFill rotWithShape="1">
              <a:blip r:embed="rId5"/>
              <a:srcRect b="30113"/>
              <a:stretch/>
            </p:blipFill>
            <p:spPr>
              <a:xfrm>
                <a:off x="0" y="3480878"/>
                <a:ext cx="12192000" cy="2950920"/>
              </a:xfrm>
              <a:prstGeom prst="rect">
                <a:avLst/>
              </a:prstGeom>
            </p:spPr>
          </p:pic>
          <p:grpSp>
            <p:nvGrpSpPr>
              <p:cNvPr id="12" name="Group 11">
                <a:extLst>
                  <a:ext uri="{FF2B5EF4-FFF2-40B4-BE49-F238E27FC236}">
                    <a16:creationId xmlns:a16="http://schemas.microsoft.com/office/drawing/2014/main" id="{F7300621-9AAA-5D41-8D87-BA3146D1A7FE}"/>
                  </a:ext>
                </a:extLst>
              </p:cNvPr>
              <p:cNvGrpSpPr/>
              <p:nvPr/>
            </p:nvGrpSpPr>
            <p:grpSpPr>
              <a:xfrm>
                <a:off x="2518913" y="3351481"/>
                <a:ext cx="8569149" cy="1245768"/>
                <a:chOff x="1417730" y="503694"/>
                <a:chExt cx="8569149" cy="1245768"/>
              </a:xfrm>
            </p:grpSpPr>
            <p:sp>
              <p:nvSpPr>
                <p:cNvPr id="13" name="Rectangle: Rounded Corners 3">
                  <a:extLst>
                    <a:ext uri="{FF2B5EF4-FFF2-40B4-BE49-F238E27FC236}">
                      <a16:creationId xmlns:a16="http://schemas.microsoft.com/office/drawing/2014/main" id="{567E3B9B-B965-5347-B7F4-52A5568ED6EC}"/>
                    </a:ext>
                  </a:extLst>
                </p:cNvPr>
                <p:cNvSpPr>
                  <a:spLocks/>
                </p:cNvSpPr>
                <p:nvPr/>
              </p:nvSpPr>
              <p:spPr>
                <a:xfrm>
                  <a:off x="4704395" y="503694"/>
                  <a:ext cx="5282484" cy="825433"/>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DF5CD1F4-71DC-CB4C-B9B6-4CBCC359946E}"/>
                    </a:ext>
                  </a:extLst>
                </p:cNvPr>
                <p:cNvCxnSpPr>
                  <a:cxnSpLocks/>
                </p:cNvCxnSpPr>
                <p:nvPr/>
              </p:nvCxnSpPr>
              <p:spPr>
                <a:xfrm flipH="1">
                  <a:off x="1417730" y="1061881"/>
                  <a:ext cx="3286664" cy="68758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F70AADA-22F2-DD42-9E11-E00AC2C25B53}"/>
                    </a:ext>
                  </a:extLst>
                </p:cNvPr>
                <p:cNvSpPr txBox="1"/>
                <p:nvPr/>
              </p:nvSpPr>
              <p:spPr>
                <a:xfrm>
                  <a:off x="4739268" y="570382"/>
                  <a:ext cx="5212737" cy="707886"/>
                </a:xfrm>
                <a:prstGeom prst="rect">
                  <a:avLst/>
                </a:prstGeom>
                <a:noFill/>
              </p:spPr>
              <p:txBody>
                <a:bodyPr wrap="square" rtlCol="0" anchor="ctr" anchorCtr="1">
                  <a:spAutoFit/>
                </a:bodyPr>
                <a:lstStyle/>
                <a:p>
                  <a:r>
                    <a:rPr lang="en-US" sz="2000" b="1" dirty="0">
                      <a:solidFill>
                        <a:schemeClr val="accent2"/>
                      </a:solidFill>
                    </a:rPr>
                    <a:t>Enter the last name of the PI using the search bar and then select “Confirm Selection” below.</a:t>
                  </a:r>
                </a:p>
              </p:txBody>
            </p:sp>
          </p:grpSp>
        </p:grpSp>
        <p:cxnSp>
          <p:nvCxnSpPr>
            <p:cNvPr id="17" name="Straight Arrow Connector 16">
              <a:extLst>
                <a:ext uri="{FF2B5EF4-FFF2-40B4-BE49-F238E27FC236}">
                  <a16:creationId xmlns:a16="http://schemas.microsoft.com/office/drawing/2014/main" id="{AEF8EB72-B969-834B-A0A9-770F58D3B5E8}"/>
                </a:ext>
              </a:extLst>
            </p:cNvPr>
            <p:cNvCxnSpPr>
              <a:cxnSpLocks/>
            </p:cNvCxnSpPr>
            <p:nvPr/>
          </p:nvCxnSpPr>
          <p:spPr>
            <a:xfrm flipH="1">
              <a:off x="7397711" y="4884523"/>
              <a:ext cx="1" cy="70158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8967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B1E58E-15A9-974D-B81C-6360E4B65C3B}"/>
              </a:ext>
            </a:extLst>
          </p:cNvPr>
          <p:cNvPicPr>
            <a:picLocks noChangeAspect="1"/>
          </p:cNvPicPr>
          <p:nvPr/>
        </p:nvPicPr>
        <p:blipFill>
          <a:blip r:embed="rId3"/>
          <a:stretch>
            <a:fillRect/>
          </a:stretch>
        </p:blipFill>
        <p:spPr>
          <a:xfrm>
            <a:off x="25357" y="538517"/>
            <a:ext cx="12192000" cy="4571248"/>
          </a:xfrm>
          <a:prstGeom prst="rect">
            <a:avLst/>
          </a:prstGeom>
        </p:spPr>
      </p:pic>
      <p:grpSp>
        <p:nvGrpSpPr>
          <p:cNvPr id="2" name="Group 1">
            <a:extLst>
              <a:ext uri="{FF2B5EF4-FFF2-40B4-BE49-F238E27FC236}">
                <a16:creationId xmlns:a16="http://schemas.microsoft.com/office/drawing/2014/main" id="{0DD3E74B-AA36-1D48-A09F-43B43BFF13A1}"/>
              </a:ext>
            </a:extLst>
          </p:cNvPr>
          <p:cNvGrpSpPr/>
          <p:nvPr/>
        </p:nvGrpSpPr>
        <p:grpSpPr>
          <a:xfrm>
            <a:off x="4279613" y="1102082"/>
            <a:ext cx="4180508" cy="3087598"/>
            <a:chOff x="4256365" y="545379"/>
            <a:chExt cx="4180508" cy="3087598"/>
          </a:xfrm>
        </p:grpSpPr>
        <p:cxnSp>
          <p:nvCxnSpPr>
            <p:cNvPr id="6" name="Straight Arrow Connector 5">
              <a:extLst>
                <a:ext uri="{FF2B5EF4-FFF2-40B4-BE49-F238E27FC236}">
                  <a16:creationId xmlns:a16="http://schemas.microsoft.com/office/drawing/2014/main" id="{D4FBC146-4824-CF40-98E2-ABD64BAC2CFF}"/>
                </a:ext>
              </a:extLst>
            </p:cNvPr>
            <p:cNvCxnSpPr>
              <a:cxnSpLocks/>
            </p:cNvCxnSpPr>
            <p:nvPr/>
          </p:nvCxnSpPr>
          <p:spPr>
            <a:xfrm>
              <a:off x="5721669" y="1654889"/>
              <a:ext cx="0" cy="197808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5F2DA70-9952-D14A-926A-04F24D019D86}"/>
                </a:ext>
              </a:extLst>
            </p:cNvPr>
            <p:cNvGrpSpPr/>
            <p:nvPr/>
          </p:nvGrpSpPr>
          <p:grpSpPr>
            <a:xfrm>
              <a:off x="4256365" y="545379"/>
              <a:ext cx="4180508" cy="1272284"/>
              <a:chOff x="4299497" y="130995"/>
              <a:chExt cx="4180508" cy="1272284"/>
            </a:xfrm>
          </p:grpSpPr>
          <p:sp>
            <p:nvSpPr>
              <p:cNvPr id="5" name="Rectangle: Rounded Corners 3">
                <a:extLst>
                  <a:ext uri="{FF2B5EF4-FFF2-40B4-BE49-F238E27FC236}">
                    <a16:creationId xmlns:a16="http://schemas.microsoft.com/office/drawing/2014/main" id="{6EF6C283-2990-0348-B3F9-292615E327C9}"/>
                  </a:ext>
                </a:extLst>
              </p:cNvPr>
              <p:cNvSpPr>
                <a:spLocks/>
              </p:cNvSpPr>
              <p:nvPr/>
            </p:nvSpPr>
            <p:spPr>
              <a:xfrm>
                <a:off x="4299497" y="130995"/>
                <a:ext cx="4180508" cy="1272284"/>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520CA41-49D2-0B42-90AD-0260F0974D16}"/>
                  </a:ext>
                </a:extLst>
              </p:cNvPr>
              <p:cNvSpPr txBox="1"/>
              <p:nvPr/>
            </p:nvSpPr>
            <p:spPr>
              <a:xfrm>
                <a:off x="4657450" y="224841"/>
                <a:ext cx="3430670" cy="1015664"/>
              </a:xfrm>
              <a:prstGeom prst="rect">
                <a:avLst/>
              </a:prstGeom>
              <a:noFill/>
            </p:spPr>
            <p:txBody>
              <a:bodyPr wrap="square" rtlCol="0">
                <a:spAutoFit/>
              </a:bodyPr>
              <a:lstStyle/>
              <a:p>
                <a:r>
                  <a:rPr lang="en-US" sz="2000" b="1" dirty="0">
                    <a:solidFill>
                      <a:schemeClr val="accent2"/>
                    </a:solidFill>
                  </a:rPr>
                  <a:t>Select the “Receive Email box” to notify the PI that the self-inspection was completed. </a:t>
                </a:r>
              </a:p>
            </p:txBody>
          </p:sp>
        </p:grpSp>
      </p:grpSp>
    </p:spTree>
    <p:extLst>
      <p:ext uri="{BB962C8B-B14F-4D97-AF65-F5344CB8AC3E}">
        <p14:creationId xmlns:p14="http://schemas.microsoft.com/office/powerpoint/2010/main" val="706631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3D4202-69CD-3248-B0BD-3D683994B394}"/>
              </a:ext>
            </a:extLst>
          </p:cNvPr>
          <p:cNvPicPr>
            <a:picLocks noChangeAspect="1"/>
          </p:cNvPicPr>
          <p:nvPr/>
        </p:nvPicPr>
        <p:blipFill>
          <a:blip r:embed="rId3"/>
          <a:stretch>
            <a:fillRect/>
          </a:stretch>
        </p:blipFill>
        <p:spPr>
          <a:xfrm>
            <a:off x="0" y="554007"/>
            <a:ext cx="12192000" cy="4571248"/>
          </a:xfrm>
          <a:prstGeom prst="rect">
            <a:avLst/>
          </a:prstGeom>
        </p:spPr>
      </p:pic>
      <p:grpSp>
        <p:nvGrpSpPr>
          <p:cNvPr id="28" name="Group 27">
            <a:extLst>
              <a:ext uri="{FF2B5EF4-FFF2-40B4-BE49-F238E27FC236}">
                <a16:creationId xmlns:a16="http://schemas.microsoft.com/office/drawing/2014/main" id="{8377BDD6-7AE6-A84F-812D-191FE62CD349}"/>
              </a:ext>
            </a:extLst>
          </p:cNvPr>
          <p:cNvGrpSpPr/>
          <p:nvPr/>
        </p:nvGrpSpPr>
        <p:grpSpPr>
          <a:xfrm>
            <a:off x="2585677" y="804246"/>
            <a:ext cx="6192930" cy="741891"/>
            <a:chOff x="5999070" y="1190594"/>
            <a:chExt cx="6192930" cy="814940"/>
          </a:xfrm>
        </p:grpSpPr>
        <p:sp>
          <p:nvSpPr>
            <p:cNvPr id="6" name="Rectangle: Rounded Corners 3">
              <a:extLst>
                <a:ext uri="{FF2B5EF4-FFF2-40B4-BE49-F238E27FC236}">
                  <a16:creationId xmlns:a16="http://schemas.microsoft.com/office/drawing/2014/main" id="{5C1704E7-5052-D34A-9CB6-A31CC40533B9}"/>
                </a:ext>
              </a:extLst>
            </p:cNvPr>
            <p:cNvSpPr>
              <a:spLocks/>
            </p:cNvSpPr>
            <p:nvPr/>
          </p:nvSpPr>
          <p:spPr>
            <a:xfrm>
              <a:off x="5999070" y="1190594"/>
              <a:ext cx="6192929" cy="814940"/>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7C23FD3-54AA-0E4E-9595-67FF24C3947C}"/>
                </a:ext>
              </a:extLst>
            </p:cNvPr>
            <p:cNvSpPr txBox="1"/>
            <p:nvPr/>
          </p:nvSpPr>
          <p:spPr>
            <a:xfrm>
              <a:off x="6094922" y="1310283"/>
              <a:ext cx="6097078" cy="523220"/>
            </a:xfrm>
            <a:prstGeom prst="rect">
              <a:avLst/>
            </a:prstGeom>
            <a:noFill/>
          </p:spPr>
          <p:txBody>
            <a:bodyPr wrap="square" rtlCol="0">
              <a:spAutoFit/>
            </a:bodyPr>
            <a:lstStyle/>
            <a:p>
              <a:r>
                <a:rPr lang="en-US" sz="2800" b="1" dirty="0">
                  <a:solidFill>
                    <a:schemeClr val="accent2"/>
                  </a:solidFill>
                </a:rPr>
                <a:t>Please ensure the lab’s roster is current. </a:t>
              </a:r>
            </a:p>
          </p:txBody>
        </p:sp>
      </p:grpSp>
      <p:cxnSp>
        <p:nvCxnSpPr>
          <p:cNvPr id="5" name="Straight Arrow Connector 4">
            <a:extLst>
              <a:ext uri="{FF2B5EF4-FFF2-40B4-BE49-F238E27FC236}">
                <a16:creationId xmlns:a16="http://schemas.microsoft.com/office/drawing/2014/main" id="{0A3E90BC-A67B-4447-ACF2-B23574FEA44E}"/>
              </a:ext>
            </a:extLst>
          </p:cNvPr>
          <p:cNvCxnSpPr>
            <a:cxnSpLocks/>
            <a:stCxn id="12" idx="2"/>
          </p:cNvCxnSpPr>
          <p:nvPr/>
        </p:nvCxnSpPr>
        <p:spPr>
          <a:xfrm>
            <a:off x="2304711" y="2765667"/>
            <a:ext cx="77340" cy="46931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3">
            <a:extLst>
              <a:ext uri="{FF2B5EF4-FFF2-40B4-BE49-F238E27FC236}">
                <a16:creationId xmlns:a16="http://schemas.microsoft.com/office/drawing/2014/main" id="{A7132BD4-0774-E045-891A-0AC40928A851}"/>
              </a:ext>
            </a:extLst>
          </p:cNvPr>
          <p:cNvSpPr>
            <a:spLocks/>
          </p:cNvSpPr>
          <p:nvPr/>
        </p:nvSpPr>
        <p:spPr>
          <a:xfrm>
            <a:off x="0" y="1796377"/>
            <a:ext cx="4609421" cy="969290"/>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2"/>
                </a:solidFill>
              </a:rPr>
              <a:t>Add users to the roster by typing their name or UF email address using the “Add User To Roster” search bar.</a:t>
            </a:r>
          </a:p>
        </p:txBody>
      </p:sp>
    </p:spTree>
    <p:extLst>
      <p:ext uri="{BB962C8B-B14F-4D97-AF65-F5344CB8AC3E}">
        <p14:creationId xmlns:p14="http://schemas.microsoft.com/office/powerpoint/2010/main" val="3929890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09576C-3CB0-5B4C-89EF-DA7C17623CC0}"/>
              </a:ext>
            </a:extLst>
          </p:cNvPr>
          <p:cNvPicPr>
            <a:picLocks noChangeAspect="1"/>
          </p:cNvPicPr>
          <p:nvPr/>
        </p:nvPicPr>
        <p:blipFill>
          <a:blip r:embed="rId3"/>
          <a:stretch>
            <a:fillRect/>
          </a:stretch>
        </p:blipFill>
        <p:spPr>
          <a:xfrm>
            <a:off x="0" y="576028"/>
            <a:ext cx="12192000" cy="5473468"/>
          </a:xfrm>
          <a:prstGeom prst="rect">
            <a:avLst/>
          </a:prstGeom>
        </p:spPr>
      </p:pic>
      <p:sp>
        <p:nvSpPr>
          <p:cNvPr id="4" name="Rectangle: Rounded Corners 3">
            <a:extLst>
              <a:ext uri="{FF2B5EF4-FFF2-40B4-BE49-F238E27FC236}">
                <a16:creationId xmlns:a16="http://schemas.microsoft.com/office/drawing/2014/main" id="{954F5937-29BC-9F4E-A278-02897C8DFC06}"/>
              </a:ext>
            </a:extLst>
          </p:cNvPr>
          <p:cNvSpPr>
            <a:spLocks/>
          </p:cNvSpPr>
          <p:nvPr/>
        </p:nvSpPr>
        <p:spPr>
          <a:xfrm>
            <a:off x="2276102" y="1864917"/>
            <a:ext cx="4316799" cy="862003"/>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2"/>
                </a:solidFill>
              </a:rPr>
              <a:t>Enter the name of the user you would like to add and click “Add” to confirm.</a:t>
            </a:r>
          </a:p>
        </p:txBody>
      </p:sp>
      <p:cxnSp>
        <p:nvCxnSpPr>
          <p:cNvPr id="7" name="Straight Arrow Connector 6">
            <a:extLst>
              <a:ext uri="{FF2B5EF4-FFF2-40B4-BE49-F238E27FC236}">
                <a16:creationId xmlns:a16="http://schemas.microsoft.com/office/drawing/2014/main" id="{D91869A7-F984-6243-85D9-3A73D17118B9}"/>
              </a:ext>
            </a:extLst>
          </p:cNvPr>
          <p:cNvCxnSpPr>
            <a:cxnSpLocks/>
          </p:cNvCxnSpPr>
          <p:nvPr/>
        </p:nvCxnSpPr>
        <p:spPr>
          <a:xfrm flipH="1">
            <a:off x="2092271" y="2726920"/>
            <a:ext cx="1069383" cy="138013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69A1A38-621E-F841-B660-9937EAEE1274}"/>
              </a:ext>
            </a:extLst>
          </p:cNvPr>
          <p:cNvCxnSpPr>
            <a:cxnSpLocks/>
          </p:cNvCxnSpPr>
          <p:nvPr/>
        </p:nvCxnSpPr>
        <p:spPr>
          <a:xfrm>
            <a:off x="4595877" y="2726920"/>
            <a:ext cx="1363221" cy="455409"/>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63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C3107D-FA6C-FF49-948E-8B871209625C}"/>
              </a:ext>
            </a:extLst>
          </p:cNvPr>
          <p:cNvPicPr>
            <a:picLocks noChangeAspect="1"/>
          </p:cNvPicPr>
          <p:nvPr/>
        </p:nvPicPr>
        <p:blipFill>
          <a:blip r:embed="rId3"/>
          <a:stretch>
            <a:fillRect/>
          </a:stretch>
        </p:blipFill>
        <p:spPr>
          <a:xfrm>
            <a:off x="0" y="517910"/>
            <a:ext cx="12192000" cy="5473468"/>
          </a:xfrm>
          <a:prstGeom prst="rect">
            <a:avLst/>
          </a:prstGeom>
        </p:spPr>
      </p:pic>
      <p:sp>
        <p:nvSpPr>
          <p:cNvPr id="4" name="Rectangle: Rounded Corners 3">
            <a:extLst>
              <a:ext uri="{FF2B5EF4-FFF2-40B4-BE49-F238E27FC236}">
                <a16:creationId xmlns:a16="http://schemas.microsoft.com/office/drawing/2014/main" id="{317CC5FD-D11D-704B-AF73-0B7475FBDEBB}"/>
              </a:ext>
            </a:extLst>
          </p:cNvPr>
          <p:cNvSpPr>
            <a:spLocks/>
          </p:cNvSpPr>
          <p:nvPr/>
        </p:nvSpPr>
        <p:spPr>
          <a:xfrm>
            <a:off x="2487348" y="1478768"/>
            <a:ext cx="4927743" cy="850445"/>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2"/>
                </a:solidFill>
              </a:rPr>
              <a:t>Select the UF email of the user you would like to add and click “Add” to confirm.</a:t>
            </a:r>
          </a:p>
        </p:txBody>
      </p:sp>
      <p:cxnSp>
        <p:nvCxnSpPr>
          <p:cNvPr id="5" name="Straight Arrow Connector 4">
            <a:extLst>
              <a:ext uri="{FF2B5EF4-FFF2-40B4-BE49-F238E27FC236}">
                <a16:creationId xmlns:a16="http://schemas.microsoft.com/office/drawing/2014/main" id="{637A3190-4198-2D40-90C3-AB2A0AF6D3D7}"/>
              </a:ext>
            </a:extLst>
          </p:cNvPr>
          <p:cNvCxnSpPr>
            <a:cxnSpLocks/>
          </p:cNvCxnSpPr>
          <p:nvPr/>
        </p:nvCxnSpPr>
        <p:spPr>
          <a:xfrm flipH="1">
            <a:off x="2355743" y="2329213"/>
            <a:ext cx="1163544" cy="92543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BD2E930-4E57-A344-A69F-F07F03B698C5}"/>
              </a:ext>
            </a:extLst>
          </p:cNvPr>
          <p:cNvCxnSpPr>
            <a:cxnSpLocks/>
          </p:cNvCxnSpPr>
          <p:nvPr/>
        </p:nvCxnSpPr>
        <p:spPr>
          <a:xfrm>
            <a:off x="5417244" y="2329213"/>
            <a:ext cx="508279" cy="60771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81DDE0BB-DE13-794E-B2A9-02481DD83349}"/>
              </a:ext>
            </a:extLst>
          </p:cNvPr>
          <p:cNvGrpSpPr/>
          <p:nvPr/>
        </p:nvGrpSpPr>
        <p:grpSpPr>
          <a:xfrm>
            <a:off x="795495" y="3818765"/>
            <a:ext cx="4063224" cy="1016706"/>
            <a:chOff x="3352975" y="5576910"/>
            <a:chExt cx="4063224" cy="1016706"/>
          </a:xfrm>
        </p:grpSpPr>
        <p:cxnSp>
          <p:nvCxnSpPr>
            <p:cNvPr id="11" name="Straight Arrow Connector 10">
              <a:extLst>
                <a:ext uri="{FF2B5EF4-FFF2-40B4-BE49-F238E27FC236}">
                  <a16:creationId xmlns:a16="http://schemas.microsoft.com/office/drawing/2014/main" id="{A9E25171-221F-B348-911C-0E380F7B6C8F}"/>
                </a:ext>
              </a:extLst>
            </p:cNvPr>
            <p:cNvCxnSpPr>
              <a:cxnSpLocks/>
            </p:cNvCxnSpPr>
            <p:nvPr/>
          </p:nvCxnSpPr>
          <p:spPr>
            <a:xfrm>
              <a:off x="6540544" y="6134897"/>
              <a:ext cx="875655" cy="458719"/>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3">
              <a:extLst>
                <a:ext uri="{FF2B5EF4-FFF2-40B4-BE49-F238E27FC236}">
                  <a16:creationId xmlns:a16="http://schemas.microsoft.com/office/drawing/2014/main" id="{17FCEBF2-3074-184C-8198-34F59E760B4E}"/>
                </a:ext>
              </a:extLst>
            </p:cNvPr>
            <p:cNvSpPr>
              <a:spLocks/>
            </p:cNvSpPr>
            <p:nvPr/>
          </p:nvSpPr>
          <p:spPr>
            <a:xfrm>
              <a:off x="3352975" y="5576910"/>
              <a:ext cx="3187569" cy="683060"/>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2"/>
                  </a:solidFill>
                </a:rPr>
                <a:t>Delete users by selecting the red “Trash Can” icon.</a:t>
              </a:r>
            </a:p>
          </p:txBody>
        </p:sp>
      </p:grpSp>
    </p:spTree>
    <p:extLst>
      <p:ext uri="{BB962C8B-B14F-4D97-AF65-F5344CB8AC3E}">
        <p14:creationId xmlns:p14="http://schemas.microsoft.com/office/powerpoint/2010/main" val="384815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5FEC14-A4D3-6046-8562-8B168CA1432C}"/>
              </a:ext>
            </a:extLst>
          </p:cNvPr>
          <p:cNvPicPr>
            <a:picLocks noChangeAspect="1"/>
          </p:cNvPicPr>
          <p:nvPr/>
        </p:nvPicPr>
        <p:blipFill>
          <a:blip r:embed="rId3"/>
          <a:stretch>
            <a:fillRect/>
          </a:stretch>
        </p:blipFill>
        <p:spPr>
          <a:xfrm>
            <a:off x="0" y="552540"/>
            <a:ext cx="12192000" cy="5659927"/>
          </a:xfrm>
          <a:prstGeom prst="rect">
            <a:avLst/>
          </a:prstGeom>
        </p:spPr>
      </p:pic>
      <p:grpSp>
        <p:nvGrpSpPr>
          <p:cNvPr id="4" name="Group 3">
            <a:extLst>
              <a:ext uri="{FF2B5EF4-FFF2-40B4-BE49-F238E27FC236}">
                <a16:creationId xmlns:a16="http://schemas.microsoft.com/office/drawing/2014/main" id="{81B8A739-4FD3-A346-8B02-85D54E1956C5}"/>
              </a:ext>
            </a:extLst>
          </p:cNvPr>
          <p:cNvGrpSpPr/>
          <p:nvPr/>
        </p:nvGrpSpPr>
        <p:grpSpPr>
          <a:xfrm>
            <a:off x="2520363" y="814509"/>
            <a:ext cx="6231751" cy="2437784"/>
            <a:chOff x="1906553" y="4927550"/>
            <a:chExt cx="6016661" cy="2299145"/>
          </a:xfrm>
        </p:grpSpPr>
        <p:cxnSp>
          <p:nvCxnSpPr>
            <p:cNvPr id="5" name="Straight Arrow Connector 4">
              <a:extLst>
                <a:ext uri="{FF2B5EF4-FFF2-40B4-BE49-F238E27FC236}">
                  <a16:creationId xmlns:a16="http://schemas.microsoft.com/office/drawing/2014/main" id="{35F087FE-8B4E-1D4F-AB68-98302CAEE54F}"/>
                </a:ext>
              </a:extLst>
            </p:cNvPr>
            <p:cNvCxnSpPr>
              <a:cxnSpLocks/>
            </p:cNvCxnSpPr>
            <p:nvPr/>
          </p:nvCxnSpPr>
          <p:spPr>
            <a:xfrm flipH="1">
              <a:off x="1906553" y="6268152"/>
              <a:ext cx="542439" cy="958543"/>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Rounded Corners 3">
              <a:extLst>
                <a:ext uri="{FF2B5EF4-FFF2-40B4-BE49-F238E27FC236}">
                  <a16:creationId xmlns:a16="http://schemas.microsoft.com/office/drawing/2014/main" id="{1E9C8572-05D0-2A4C-9930-4968675565B7}"/>
                </a:ext>
              </a:extLst>
            </p:cNvPr>
            <p:cNvSpPr>
              <a:spLocks/>
            </p:cNvSpPr>
            <p:nvPr/>
          </p:nvSpPr>
          <p:spPr>
            <a:xfrm>
              <a:off x="1990295" y="4927550"/>
              <a:ext cx="5932919" cy="1340602"/>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2"/>
                  </a:solidFill>
                </a:rPr>
                <a:t>If a user can’t be found by their name or UF email in the drop down box: Enter their UF email address and click “Add.” GatorTracs will email the user prompting them to log-in and update their information. </a:t>
              </a:r>
            </a:p>
          </p:txBody>
        </p:sp>
      </p:grpSp>
      <p:cxnSp>
        <p:nvCxnSpPr>
          <p:cNvPr id="11" name="Straight Arrow Connector 10">
            <a:extLst>
              <a:ext uri="{FF2B5EF4-FFF2-40B4-BE49-F238E27FC236}">
                <a16:creationId xmlns:a16="http://schemas.microsoft.com/office/drawing/2014/main" id="{4E745275-1870-A941-AAC9-DF2FB577F40D}"/>
              </a:ext>
            </a:extLst>
          </p:cNvPr>
          <p:cNvCxnSpPr>
            <a:cxnSpLocks/>
          </p:cNvCxnSpPr>
          <p:nvPr/>
        </p:nvCxnSpPr>
        <p:spPr>
          <a:xfrm flipH="1">
            <a:off x="6152827" y="2293748"/>
            <a:ext cx="214393" cy="89115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983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1C6AC8-950A-4947-8211-EF87B58BFF56}"/>
              </a:ext>
            </a:extLst>
          </p:cNvPr>
          <p:cNvPicPr>
            <a:picLocks noChangeAspect="1"/>
          </p:cNvPicPr>
          <p:nvPr/>
        </p:nvPicPr>
        <p:blipFill>
          <a:blip r:embed="rId3"/>
          <a:stretch>
            <a:fillRect/>
          </a:stretch>
        </p:blipFill>
        <p:spPr>
          <a:xfrm>
            <a:off x="0" y="519193"/>
            <a:ext cx="12192000" cy="4571248"/>
          </a:xfrm>
          <a:prstGeom prst="rect">
            <a:avLst/>
          </a:prstGeom>
          <a:blipFill>
            <a:blip r:embed="rId4"/>
            <a:stretch>
              <a:fillRect/>
            </a:stretch>
          </a:blipFill>
        </p:spPr>
      </p:pic>
      <p:grpSp>
        <p:nvGrpSpPr>
          <p:cNvPr id="9" name="Group 8">
            <a:extLst>
              <a:ext uri="{FF2B5EF4-FFF2-40B4-BE49-F238E27FC236}">
                <a16:creationId xmlns:a16="http://schemas.microsoft.com/office/drawing/2014/main" id="{3BD8A085-D6EB-4F48-B382-D8A37AC88BDC}"/>
              </a:ext>
            </a:extLst>
          </p:cNvPr>
          <p:cNvGrpSpPr/>
          <p:nvPr/>
        </p:nvGrpSpPr>
        <p:grpSpPr>
          <a:xfrm>
            <a:off x="5229181" y="1257808"/>
            <a:ext cx="5898602" cy="1101189"/>
            <a:chOff x="2889198" y="5547192"/>
            <a:chExt cx="5898602" cy="1101189"/>
          </a:xfrm>
        </p:grpSpPr>
        <p:cxnSp>
          <p:nvCxnSpPr>
            <p:cNvPr id="10" name="Straight Arrow Connector 9">
              <a:extLst>
                <a:ext uri="{FF2B5EF4-FFF2-40B4-BE49-F238E27FC236}">
                  <a16:creationId xmlns:a16="http://schemas.microsoft.com/office/drawing/2014/main" id="{7B406AF5-4993-7544-8398-638282A913DA}"/>
                </a:ext>
              </a:extLst>
            </p:cNvPr>
            <p:cNvCxnSpPr>
              <a:cxnSpLocks/>
            </p:cNvCxnSpPr>
            <p:nvPr/>
          </p:nvCxnSpPr>
          <p:spPr>
            <a:xfrm>
              <a:off x="6811766" y="5885709"/>
              <a:ext cx="1976034" cy="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3">
              <a:extLst>
                <a:ext uri="{FF2B5EF4-FFF2-40B4-BE49-F238E27FC236}">
                  <a16:creationId xmlns:a16="http://schemas.microsoft.com/office/drawing/2014/main" id="{073EB722-5BBF-0F46-A6C3-C628E990DBF7}"/>
                </a:ext>
              </a:extLst>
            </p:cNvPr>
            <p:cNvSpPr>
              <a:spLocks/>
            </p:cNvSpPr>
            <p:nvPr/>
          </p:nvSpPr>
          <p:spPr>
            <a:xfrm>
              <a:off x="2889198" y="5547192"/>
              <a:ext cx="3922568" cy="110118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2"/>
                  </a:solidFill>
                </a:rPr>
                <a:t>Once the roster is updated and PI email is selected click “Start Inspection” to begin. </a:t>
              </a:r>
            </a:p>
          </p:txBody>
        </p:sp>
      </p:grpSp>
    </p:spTree>
    <p:extLst>
      <p:ext uri="{BB962C8B-B14F-4D97-AF65-F5344CB8AC3E}">
        <p14:creationId xmlns:p14="http://schemas.microsoft.com/office/powerpoint/2010/main" val="49187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53644-3647-564B-8A7E-5D6BB309F2FC}"/>
              </a:ext>
            </a:extLst>
          </p:cNvPr>
          <p:cNvPicPr>
            <a:picLocks noChangeAspect="1"/>
          </p:cNvPicPr>
          <p:nvPr/>
        </p:nvPicPr>
        <p:blipFill>
          <a:blip r:embed="rId3"/>
          <a:stretch>
            <a:fillRect/>
          </a:stretch>
        </p:blipFill>
        <p:spPr>
          <a:xfrm>
            <a:off x="0" y="1198073"/>
            <a:ext cx="12192000" cy="5659927"/>
          </a:xfrm>
          <a:prstGeom prst="rect">
            <a:avLst/>
          </a:prstGeom>
        </p:spPr>
      </p:pic>
      <p:grpSp>
        <p:nvGrpSpPr>
          <p:cNvPr id="4" name="Group 3">
            <a:extLst>
              <a:ext uri="{FF2B5EF4-FFF2-40B4-BE49-F238E27FC236}">
                <a16:creationId xmlns:a16="http://schemas.microsoft.com/office/drawing/2014/main" id="{77C8F714-A65A-5F4D-BFB8-6E696138A068}"/>
              </a:ext>
            </a:extLst>
          </p:cNvPr>
          <p:cNvGrpSpPr/>
          <p:nvPr/>
        </p:nvGrpSpPr>
        <p:grpSpPr>
          <a:xfrm>
            <a:off x="2266790" y="2720148"/>
            <a:ext cx="4779469" cy="2039473"/>
            <a:chOff x="3601594" y="1442226"/>
            <a:chExt cx="4779469" cy="2039473"/>
          </a:xfrm>
        </p:grpSpPr>
        <p:sp>
          <p:nvSpPr>
            <p:cNvPr id="5" name="Rectangle: Rounded Corners 3">
              <a:extLst>
                <a:ext uri="{FF2B5EF4-FFF2-40B4-BE49-F238E27FC236}">
                  <a16:creationId xmlns:a16="http://schemas.microsoft.com/office/drawing/2014/main" id="{52FAFE80-C846-3044-9CEC-42BA9CB9961F}"/>
                </a:ext>
              </a:extLst>
            </p:cNvPr>
            <p:cNvSpPr>
              <a:spLocks/>
            </p:cNvSpPr>
            <p:nvPr/>
          </p:nvSpPr>
          <p:spPr>
            <a:xfrm>
              <a:off x="3601594" y="1442226"/>
              <a:ext cx="4779468" cy="116028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91D266E1-C725-DB4E-918A-5ACFABA4948F}"/>
                </a:ext>
              </a:extLst>
            </p:cNvPr>
            <p:cNvCxnSpPr>
              <a:cxnSpLocks/>
            </p:cNvCxnSpPr>
            <p:nvPr/>
          </p:nvCxnSpPr>
          <p:spPr>
            <a:xfrm>
              <a:off x="5100149" y="2602515"/>
              <a:ext cx="0" cy="87918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C08A756-1CF5-FB46-914F-D473E3CFD750}"/>
                </a:ext>
              </a:extLst>
            </p:cNvPr>
            <p:cNvSpPr txBox="1"/>
            <p:nvPr/>
          </p:nvSpPr>
          <p:spPr>
            <a:xfrm>
              <a:off x="3689832" y="1513198"/>
              <a:ext cx="4691231" cy="1015663"/>
            </a:xfrm>
            <a:prstGeom prst="rect">
              <a:avLst/>
            </a:prstGeom>
            <a:noFill/>
          </p:spPr>
          <p:txBody>
            <a:bodyPr wrap="square" rtlCol="0">
              <a:spAutoFit/>
            </a:bodyPr>
            <a:lstStyle/>
            <a:p>
              <a:r>
                <a:rPr lang="en-US" sz="2000" b="1" dirty="0">
                  <a:solidFill>
                    <a:schemeClr val="accent2"/>
                  </a:solidFill>
                </a:rPr>
                <a:t>The drop-down box contains 12 categories of questions. Click on the drop-down box to view the remaining “Categories.”</a:t>
              </a:r>
            </a:p>
          </p:txBody>
        </p:sp>
      </p:grpSp>
    </p:spTree>
    <p:extLst>
      <p:ext uri="{BB962C8B-B14F-4D97-AF65-F5344CB8AC3E}">
        <p14:creationId xmlns:p14="http://schemas.microsoft.com/office/powerpoint/2010/main" val="3597061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AD2E6B-DEC2-E749-B18C-561EC165BEFA}"/>
              </a:ext>
            </a:extLst>
          </p:cNvPr>
          <p:cNvPicPr>
            <a:picLocks noChangeAspect="1"/>
          </p:cNvPicPr>
          <p:nvPr/>
        </p:nvPicPr>
        <p:blipFill>
          <a:blip r:embed="rId3"/>
          <a:stretch>
            <a:fillRect/>
          </a:stretch>
        </p:blipFill>
        <p:spPr>
          <a:xfrm>
            <a:off x="0" y="550191"/>
            <a:ext cx="12192000" cy="4499071"/>
          </a:xfrm>
          <a:prstGeom prst="rect">
            <a:avLst/>
          </a:prstGeom>
        </p:spPr>
      </p:pic>
      <p:cxnSp>
        <p:nvCxnSpPr>
          <p:cNvPr id="9" name="Straight Arrow Connector 8">
            <a:extLst>
              <a:ext uri="{FF2B5EF4-FFF2-40B4-BE49-F238E27FC236}">
                <a16:creationId xmlns:a16="http://schemas.microsoft.com/office/drawing/2014/main" id="{272BE1A0-D503-CC43-91A7-673B9EFB2ECD}"/>
              </a:ext>
            </a:extLst>
          </p:cNvPr>
          <p:cNvCxnSpPr>
            <a:cxnSpLocks/>
          </p:cNvCxnSpPr>
          <p:nvPr/>
        </p:nvCxnSpPr>
        <p:spPr>
          <a:xfrm flipH="1">
            <a:off x="3425125" y="2558783"/>
            <a:ext cx="301631" cy="84309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A73274DA-F223-1F49-8CAA-57FF1D933999}"/>
              </a:ext>
            </a:extLst>
          </p:cNvPr>
          <p:cNvGrpSpPr/>
          <p:nvPr/>
        </p:nvGrpSpPr>
        <p:grpSpPr>
          <a:xfrm>
            <a:off x="1902975" y="1306286"/>
            <a:ext cx="6026528" cy="1252497"/>
            <a:chOff x="2077490" y="1869525"/>
            <a:chExt cx="6026528" cy="1232452"/>
          </a:xfrm>
        </p:grpSpPr>
        <p:sp>
          <p:nvSpPr>
            <p:cNvPr id="11" name="Rectangle: Rounded Corners 3">
              <a:extLst>
                <a:ext uri="{FF2B5EF4-FFF2-40B4-BE49-F238E27FC236}">
                  <a16:creationId xmlns:a16="http://schemas.microsoft.com/office/drawing/2014/main" id="{F9838345-F0C2-C94C-AB23-DAF79F6B021F}"/>
                </a:ext>
              </a:extLst>
            </p:cNvPr>
            <p:cNvSpPr>
              <a:spLocks/>
            </p:cNvSpPr>
            <p:nvPr/>
          </p:nvSpPr>
          <p:spPr>
            <a:xfrm>
              <a:off x="2077490" y="1869525"/>
              <a:ext cx="5857964" cy="1232452"/>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108AC6A-577F-204B-B606-1A512949205C}"/>
                </a:ext>
              </a:extLst>
            </p:cNvPr>
            <p:cNvSpPr txBox="1"/>
            <p:nvPr/>
          </p:nvSpPr>
          <p:spPr>
            <a:xfrm>
              <a:off x="2178424" y="1993284"/>
              <a:ext cx="5925594" cy="1015663"/>
            </a:xfrm>
            <a:prstGeom prst="rect">
              <a:avLst/>
            </a:prstGeom>
            <a:noFill/>
          </p:spPr>
          <p:txBody>
            <a:bodyPr wrap="square" rtlCol="0">
              <a:spAutoFit/>
            </a:bodyPr>
            <a:lstStyle/>
            <a:p>
              <a:r>
                <a:rPr lang="en-US" sz="2000" b="1" dirty="0">
                  <a:solidFill>
                    <a:schemeClr val="accent2"/>
                  </a:solidFill>
                </a:rPr>
                <a:t>View each set and only complete the categories that are applicable. For example, if your lab only works with chemicals you can skip the Biosafety category.</a:t>
              </a:r>
            </a:p>
          </p:txBody>
        </p:sp>
      </p:grpSp>
    </p:spTree>
    <p:extLst>
      <p:ext uri="{BB962C8B-B14F-4D97-AF65-F5344CB8AC3E}">
        <p14:creationId xmlns:p14="http://schemas.microsoft.com/office/powerpoint/2010/main" val="2110455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4CED35-DB23-8B40-9ECC-85CA94D91A92}"/>
              </a:ext>
            </a:extLst>
          </p:cNvPr>
          <p:cNvPicPr>
            <a:picLocks noChangeAspect="1"/>
          </p:cNvPicPr>
          <p:nvPr/>
        </p:nvPicPr>
        <p:blipFill>
          <a:blip r:embed="rId3"/>
          <a:stretch>
            <a:fillRect/>
          </a:stretch>
        </p:blipFill>
        <p:spPr>
          <a:xfrm>
            <a:off x="0" y="558166"/>
            <a:ext cx="12192000" cy="4005857"/>
          </a:xfrm>
          <a:prstGeom prst="rect">
            <a:avLst/>
          </a:prstGeom>
        </p:spPr>
      </p:pic>
      <p:cxnSp>
        <p:nvCxnSpPr>
          <p:cNvPr id="4" name="Straight Arrow Connector 3">
            <a:extLst>
              <a:ext uri="{FF2B5EF4-FFF2-40B4-BE49-F238E27FC236}">
                <a16:creationId xmlns:a16="http://schemas.microsoft.com/office/drawing/2014/main" id="{A7F1FBBF-E4B1-5F44-AC27-AF0821095501}"/>
              </a:ext>
            </a:extLst>
          </p:cNvPr>
          <p:cNvCxnSpPr>
            <a:cxnSpLocks/>
          </p:cNvCxnSpPr>
          <p:nvPr/>
        </p:nvCxnSpPr>
        <p:spPr>
          <a:xfrm>
            <a:off x="534692" y="3076415"/>
            <a:ext cx="960894" cy="92214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5488E431-5E10-C04C-89F9-C1D67BD072A1}"/>
              </a:ext>
            </a:extLst>
          </p:cNvPr>
          <p:cNvGrpSpPr/>
          <p:nvPr/>
        </p:nvGrpSpPr>
        <p:grpSpPr>
          <a:xfrm>
            <a:off x="0" y="1847223"/>
            <a:ext cx="6307810" cy="1229192"/>
            <a:chOff x="2069741" y="1689733"/>
            <a:chExt cx="6307810" cy="1229192"/>
          </a:xfrm>
        </p:grpSpPr>
        <p:sp>
          <p:nvSpPr>
            <p:cNvPr id="6" name="Rectangle: Rounded Corners 3">
              <a:extLst>
                <a:ext uri="{FF2B5EF4-FFF2-40B4-BE49-F238E27FC236}">
                  <a16:creationId xmlns:a16="http://schemas.microsoft.com/office/drawing/2014/main" id="{49A3B407-BCA6-AE4E-BB23-5B8AF3C7E13A}"/>
                </a:ext>
              </a:extLst>
            </p:cNvPr>
            <p:cNvSpPr>
              <a:spLocks/>
            </p:cNvSpPr>
            <p:nvPr/>
          </p:nvSpPr>
          <p:spPr>
            <a:xfrm>
              <a:off x="2069741" y="1689733"/>
              <a:ext cx="6307810" cy="1229192"/>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186226E-5193-5442-8324-C43A9B983779}"/>
                </a:ext>
              </a:extLst>
            </p:cNvPr>
            <p:cNvSpPr txBox="1"/>
            <p:nvPr/>
          </p:nvSpPr>
          <p:spPr>
            <a:xfrm>
              <a:off x="2159170" y="1796497"/>
              <a:ext cx="6106984" cy="1015663"/>
            </a:xfrm>
            <a:prstGeom prst="rect">
              <a:avLst/>
            </a:prstGeom>
            <a:noFill/>
          </p:spPr>
          <p:txBody>
            <a:bodyPr wrap="square" rtlCol="0">
              <a:spAutoFit/>
            </a:bodyPr>
            <a:lstStyle/>
            <a:p>
              <a:r>
                <a:rPr lang="en-US" sz="2000" b="1" dirty="0">
                  <a:solidFill>
                    <a:schemeClr val="accent2"/>
                  </a:solidFill>
                </a:rPr>
                <a:t>If a question within a Category does not apply to your lab select N/A. For example, your lab works with biohazardous materials but does not have an autoclave.</a:t>
              </a:r>
            </a:p>
          </p:txBody>
        </p:sp>
      </p:grpSp>
    </p:spTree>
    <p:extLst>
      <p:ext uri="{BB962C8B-B14F-4D97-AF65-F5344CB8AC3E}">
        <p14:creationId xmlns:p14="http://schemas.microsoft.com/office/powerpoint/2010/main" val="442477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987D61-6FD0-A242-A568-C39460E86AC1}"/>
              </a:ext>
            </a:extLst>
          </p:cNvPr>
          <p:cNvPicPr>
            <a:picLocks noChangeAspect="1"/>
          </p:cNvPicPr>
          <p:nvPr/>
        </p:nvPicPr>
        <p:blipFill>
          <a:blip r:embed="rId3"/>
          <a:stretch>
            <a:fillRect/>
          </a:stretch>
        </p:blipFill>
        <p:spPr>
          <a:xfrm>
            <a:off x="0" y="548501"/>
            <a:ext cx="12192000" cy="5497527"/>
          </a:xfrm>
          <a:prstGeom prst="rect">
            <a:avLst/>
          </a:prstGeom>
        </p:spPr>
      </p:pic>
      <p:grpSp>
        <p:nvGrpSpPr>
          <p:cNvPr id="5" name="Group 4">
            <a:extLst>
              <a:ext uri="{FF2B5EF4-FFF2-40B4-BE49-F238E27FC236}">
                <a16:creationId xmlns:a16="http://schemas.microsoft.com/office/drawing/2014/main" id="{0C45E831-56CF-2544-B221-60B53A25F3C6}"/>
              </a:ext>
            </a:extLst>
          </p:cNvPr>
          <p:cNvGrpSpPr/>
          <p:nvPr/>
        </p:nvGrpSpPr>
        <p:grpSpPr>
          <a:xfrm>
            <a:off x="1751309" y="1433594"/>
            <a:ext cx="6774009" cy="1084881"/>
            <a:chOff x="2075035" y="226523"/>
            <a:chExt cx="6774009" cy="1084881"/>
          </a:xfrm>
        </p:grpSpPr>
        <p:sp>
          <p:nvSpPr>
            <p:cNvPr id="6" name="Rectangle: Rounded Corners 3">
              <a:extLst>
                <a:ext uri="{FF2B5EF4-FFF2-40B4-BE49-F238E27FC236}">
                  <a16:creationId xmlns:a16="http://schemas.microsoft.com/office/drawing/2014/main" id="{29A568DF-62A1-594D-8C4C-CFA60463DCDC}"/>
                </a:ext>
              </a:extLst>
            </p:cNvPr>
            <p:cNvSpPr>
              <a:spLocks/>
            </p:cNvSpPr>
            <p:nvPr/>
          </p:nvSpPr>
          <p:spPr>
            <a:xfrm>
              <a:off x="4715103" y="499005"/>
              <a:ext cx="4053883" cy="81239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71D0F28C-3785-D34A-BAB0-A7CF69313296}"/>
                </a:ext>
              </a:extLst>
            </p:cNvPr>
            <p:cNvCxnSpPr>
              <a:cxnSpLocks/>
            </p:cNvCxnSpPr>
            <p:nvPr/>
          </p:nvCxnSpPr>
          <p:spPr>
            <a:xfrm flipH="1" flipV="1">
              <a:off x="2075035" y="226523"/>
              <a:ext cx="2640068" cy="34871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78E05B0-95EF-864F-84FA-6D5B48BD98D5}"/>
                </a:ext>
              </a:extLst>
            </p:cNvPr>
            <p:cNvSpPr txBox="1"/>
            <p:nvPr/>
          </p:nvSpPr>
          <p:spPr>
            <a:xfrm>
              <a:off x="4802441" y="529350"/>
              <a:ext cx="4046603" cy="707886"/>
            </a:xfrm>
            <a:prstGeom prst="rect">
              <a:avLst/>
            </a:prstGeom>
            <a:noFill/>
          </p:spPr>
          <p:txBody>
            <a:bodyPr wrap="square" rtlCol="0">
              <a:spAutoFit/>
            </a:bodyPr>
            <a:lstStyle/>
            <a:p>
              <a:r>
                <a:rPr lang="en-US" sz="2000" b="1" dirty="0">
                  <a:solidFill>
                    <a:schemeClr val="accent2"/>
                  </a:solidFill>
                </a:rPr>
                <a:t>For help or a link to resources click on the “circled </a:t>
              </a:r>
              <a:r>
                <a:rPr lang="en-US" sz="2000" b="1" dirty="0" err="1">
                  <a:solidFill>
                    <a:schemeClr val="accent2"/>
                  </a:solidFill>
                </a:rPr>
                <a:t>i</a:t>
              </a:r>
              <a:r>
                <a:rPr lang="en-US" sz="2000" b="1" dirty="0">
                  <a:solidFill>
                    <a:schemeClr val="accent2"/>
                  </a:solidFill>
                </a:rPr>
                <a:t>” for inspector help.</a:t>
              </a:r>
            </a:p>
          </p:txBody>
        </p:sp>
      </p:grpSp>
      <p:cxnSp>
        <p:nvCxnSpPr>
          <p:cNvPr id="9" name="Straight Arrow Connector 8">
            <a:extLst>
              <a:ext uri="{FF2B5EF4-FFF2-40B4-BE49-F238E27FC236}">
                <a16:creationId xmlns:a16="http://schemas.microsoft.com/office/drawing/2014/main" id="{BDFE2141-3433-8F4D-9C69-C87D296C6574}"/>
              </a:ext>
            </a:extLst>
          </p:cNvPr>
          <p:cNvCxnSpPr>
            <a:cxnSpLocks/>
          </p:cNvCxnSpPr>
          <p:nvPr/>
        </p:nvCxnSpPr>
        <p:spPr>
          <a:xfrm flipH="1">
            <a:off x="1697064" y="2136248"/>
            <a:ext cx="2694313" cy="48586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391464F-24CE-4549-96DD-DB9DC30756BB}"/>
              </a:ext>
            </a:extLst>
          </p:cNvPr>
          <p:cNvCxnSpPr>
            <a:cxnSpLocks/>
          </p:cNvCxnSpPr>
          <p:nvPr/>
        </p:nvCxnSpPr>
        <p:spPr>
          <a:xfrm flipH="1">
            <a:off x="1710627" y="2428636"/>
            <a:ext cx="2680750" cy="129536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9143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727569-308C-A043-9BE0-ECEEE01B2E0B}"/>
              </a:ext>
            </a:extLst>
          </p:cNvPr>
          <p:cNvPicPr>
            <a:picLocks noChangeAspect="1"/>
          </p:cNvPicPr>
          <p:nvPr/>
        </p:nvPicPr>
        <p:blipFill>
          <a:blip r:embed="rId3"/>
          <a:stretch>
            <a:fillRect/>
          </a:stretch>
        </p:blipFill>
        <p:spPr>
          <a:xfrm>
            <a:off x="0" y="548500"/>
            <a:ext cx="12192000" cy="5497527"/>
          </a:xfrm>
          <a:prstGeom prst="rect">
            <a:avLst/>
          </a:prstGeom>
        </p:spPr>
      </p:pic>
      <p:sp>
        <p:nvSpPr>
          <p:cNvPr id="6" name="Right Bracket 5">
            <a:extLst>
              <a:ext uri="{FF2B5EF4-FFF2-40B4-BE49-F238E27FC236}">
                <a16:creationId xmlns:a16="http://schemas.microsoft.com/office/drawing/2014/main" id="{298DA082-1D05-3444-A633-85F4E2D177C1}"/>
              </a:ext>
            </a:extLst>
          </p:cNvPr>
          <p:cNvSpPr/>
          <p:nvPr/>
        </p:nvSpPr>
        <p:spPr>
          <a:xfrm>
            <a:off x="5191933" y="3518116"/>
            <a:ext cx="77492" cy="2061274"/>
          </a:xfrm>
          <a:prstGeom prst="rightBracket">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Rounded Corners 3">
            <a:extLst>
              <a:ext uri="{FF2B5EF4-FFF2-40B4-BE49-F238E27FC236}">
                <a16:creationId xmlns:a16="http://schemas.microsoft.com/office/drawing/2014/main" id="{9CEC1B4E-6EA5-1549-A691-A299933DD189}"/>
              </a:ext>
            </a:extLst>
          </p:cNvPr>
          <p:cNvSpPr>
            <a:spLocks/>
          </p:cNvSpPr>
          <p:nvPr/>
        </p:nvSpPr>
        <p:spPr>
          <a:xfrm>
            <a:off x="4391377" y="1744652"/>
            <a:ext cx="3769067" cy="829508"/>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noAutofit/>
          </a:bodyPr>
          <a:lstStyle/>
          <a:p>
            <a:r>
              <a:rPr lang="en-US" sz="2000" b="1" dirty="0">
                <a:solidFill>
                  <a:schemeClr val="accent2"/>
                </a:solidFill>
              </a:rPr>
              <a:t>Click the “Link” to find more information on the topic. </a:t>
            </a:r>
          </a:p>
        </p:txBody>
      </p:sp>
      <p:cxnSp>
        <p:nvCxnSpPr>
          <p:cNvPr id="8" name="Straight Arrow Connector 7">
            <a:extLst>
              <a:ext uri="{FF2B5EF4-FFF2-40B4-BE49-F238E27FC236}">
                <a16:creationId xmlns:a16="http://schemas.microsoft.com/office/drawing/2014/main" id="{E0004734-F161-FB47-BC7A-8CED6FC3A534}"/>
              </a:ext>
            </a:extLst>
          </p:cNvPr>
          <p:cNvCxnSpPr>
            <a:cxnSpLocks/>
          </p:cNvCxnSpPr>
          <p:nvPr/>
        </p:nvCxnSpPr>
        <p:spPr>
          <a:xfrm flipH="1">
            <a:off x="1805553" y="2574160"/>
            <a:ext cx="2640070" cy="1145433"/>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Rounded Corners 3">
            <a:extLst>
              <a:ext uri="{FF2B5EF4-FFF2-40B4-BE49-F238E27FC236}">
                <a16:creationId xmlns:a16="http://schemas.microsoft.com/office/drawing/2014/main" id="{BBE27B25-02E1-8743-9BD5-E5AEAEE586AA}"/>
              </a:ext>
            </a:extLst>
          </p:cNvPr>
          <p:cNvSpPr>
            <a:spLocks/>
          </p:cNvSpPr>
          <p:nvPr/>
        </p:nvSpPr>
        <p:spPr>
          <a:xfrm>
            <a:off x="5910965" y="3719593"/>
            <a:ext cx="3594185" cy="660305"/>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r>
              <a:rPr lang="en-US" sz="2000" b="1" dirty="0">
                <a:solidFill>
                  <a:schemeClr val="accent2"/>
                </a:solidFill>
              </a:rPr>
              <a:t>Inspector help expanded view.</a:t>
            </a:r>
          </a:p>
        </p:txBody>
      </p:sp>
      <p:cxnSp>
        <p:nvCxnSpPr>
          <p:cNvPr id="12" name="Straight Connector 11">
            <a:extLst>
              <a:ext uri="{FF2B5EF4-FFF2-40B4-BE49-F238E27FC236}">
                <a16:creationId xmlns:a16="http://schemas.microsoft.com/office/drawing/2014/main" id="{893BCA8C-7768-674F-B51B-AF41FE01ED5F}"/>
              </a:ext>
            </a:extLst>
          </p:cNvPr>
          <p:cNvCxnSpPr>
            <a:cxnSpLocks/>
            <a:stCxn id="9" idx="1"/>
          </p:cNvCxnSpPr>
          <p:nvPr/>
        </p:nvCxnSpPr>
        <p:spPr>
          <a:xfrm flipH="1">
            <a:off x="5269425" y="4049746"/>
            <a:ext cx="641540" cy="30061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475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B570AB-4223-EB43-918F-C3F351977BB3}"/>
              </a:ext>
            </a:extLst>
          </p:cNvPr>
          <p:cNvPicPr>
            <a:picLocks noChangeAspect="1"/>
          </p:cNvPicPr>
          <p:nvPr/>
        </p:nvPicPr>
        <p:blipFill>
          <a:blip r:embed="rId3"/>
          <a:stretch>
            <a:fillRect/>
          </a:stretch>
        </p:blipFill>
        <p:spPr>
          <a:xfrm>
            <a:off x="0" y="0"/>
            <a:ext cx="12192000" cy="5659927"/>
          </a:xfrm>
          <a:prstGeom prst="rect">
            <a:avLst/>
          </a:prstGeom>
        </p:spPr>
      </p:pic>
      <p:grpSp>
        <p:nvGrpSpPr>
          <p:cNvPr id="2" name="Group 1">
            <a:extLst>
              <a:ext uri="{FF2B5EF4-FFF2-40B4-BE49-F238E27FC236}">
                <a16:creationId xmlns:a16="http://schemas.microsoft.com/office/drawing/2014/main" id="{F2184A44-4E13-6741-BABD-69EEA136208B}"/>
              </a:ext>
            </a:extLst>
          </p:cNvPr>
          <p:cNvGrpSpPr/>
          <p:nvPr/>
        </p:nvGrpSpPr>
        <p:grpSpPr>
          <a:xfrm>
            <a:off x="1931324" y="1782304"/>
            <a:ext cx="6790985" cy="3458525"/>
            <a:chOff x="1931324" y="1782304"/>
            <a:chExt cx="6790985" cy="3458525"/>
          </a:xfrm>
        </p:grpSpPr>
        <p:grpSp>
          <p:nvGrpSpPr>
            <p:cNvPr id="5" name="Group 4">
              <a:extLst>
                <a:ext uri="{FF2B5EF4-FFF2-40B4-BE49-F238E27FC236}">
                  <a16:creationId xmlns:a16="http://schemas.microsoft.com/office/drawing/2014/main" id="{C69F0172-99D3-9D41-BE81-88DEC1C58DDF}"/>
                </a:ext>
              </a:extLst>
            </p:cNvPr>
            <p:cNvGrpSpPr/>
            <p:nvPr/>
          </p:nvGrpSpPr>
          <p:grpSpPr>
            <a:xfrm>
              <a:off x="2892829" y="1782304"/>
              <a:ext cx="5829480" cy="1189278"/>
              <a:chOff x="3050300" y="443310"/>
              <a:chExt cx="5829480" cy="1189278"/>
            </a:xfrm>
          </p:grpSpPr>
          <p:sp>
            <p:nvSpPr>
              <p:cNvPr id="6" name="Rectangle: Rounded Corners 3">
                <a:extLst>
                  <a:ext uri="{FF2B5EF4-FFF2-40B4-BE49-F238E27FC236}">
                    <a16:creationId xmlns:a16="http://schemas.microsoft.com/office/drawing/2014/main" id="{E69794BF-6447-9F47-AC68-9B3523F0D09D}"/>
                  </a:ext>
                </a:extLst>
              </p:cNvPr>
              <p:cNvSpPr>
                <a:spLocks/>
              </p:cNvSpPr>
              <p:nvPr/>
            </p:nvSpPr>
            <p:spPr>
              <a:xfrm>
                <a:off x="4715103" y="443310"/>
                <a:ext cx="4053883" cy="1189278"/>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99F26B17-1E2E-8A4E-8559-A6753BE33057}"/>
                  </a:ext>
                </a:extLst>
              </p:cNvPr>
              <p:cNvCxnSpPr>
                <a:cxnSpLocks/>
                <a:stCxn id="6" idx="1"/>
              </p:cNvCxnSpPr>
              <p:nvPr/>
            </p:nvCxnSpPr>
            <p:spPr>
              <a:xfrm flipH="1" flipV="1">
                <a:off x="3050300" y="971944"/>
                <a:ext cx="1664803" cy="6600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3F10F09-BC15-F741-BFB1-AB8F2F2D0E45}"/>
                  </a:ext>
                </a:extLst>
              </p:cNvPr>
              <p:cNvSpPr txBox="1"/>
              <p:nvPr/>
            </p:nvSpPr>
            <p:spPr>
              <a:xfrm>
                <a:off x="4833177" y="575234"/>
                <a:ext cx="4046603" cy="1015663"/>
              </a:xfrm>
              <a:prstGeom prst="rect">
                <a:avLst/>
              </a:prstGeom>
              <a:noFill/>
            </p:spPr>
            <p:txBody>
              <a:bodyPr wrap="square" rtlCol="0">
                <a:spAutoFit/>
              </a:bodyPr>
              <a:lstStyle/>
              <a:p>
                <a:r>
                  <a:rPr lang="en-US" sz="2000" b="1" dirty="0">
                    <a:solidFill>
                      <a:schemeClr val="accent2"/>
                    </a:solidFill>
                  </a:rPr>
                  <a:t>Corrective Actions (CA) are generated when the lab identifies a deficiency.</a:t>
                </a:r>
              </a:p>
            </p:txBody>
          </p:sp>
        </p:grpSp>
        <p:grpSp>
          <p:nvGrpSpPr>
            <p:cNvPr id="9" name="Group 8">
              <a:extLst>
                <a:ext uri="{FF2B5EF4-FFF2-40B4-BE49-F238E27FC236}">
                  <a16:creationId xmlns:a16="http://schemas.microsoft.com/office/drawing/2014/main" id="{0368A109-B88D-6E43-99FE-513CBAEB4AEC}"/>
                </a:ext>
              </a:extLst>
            </p:cNvPr>
            <p:cNvGrpSpPr/>
            <p:nvPr/>
          </p:nvGrpSpPr>
          <p:grpSpPr>
            <a:xfrm>
              <a:off x="1931324" y="3142212"/>
              <a:ext cx="5985205" cy="2098617"/>
              <a:chOff x="4715104" y="-443189"/>
              <a:chExt cx="5985205" cy="2098617"/>
            </a:xfrm>
          </p:grpSpPr>
          <p:sp>
            <p:nvSpPr>
              <p:cNvPr id="10" name="Rectangle: Rounded Corners 3">
                <a:extLst>
                  <a:ext uri="{FF2B5EF4-FFF2-40B4-BE49-F238E27FC236}">
                    <a16:creationId xmlns:a16="http://schemas.microsoft.com/office/drawing/2014/main" id="{71255C42-2780-604C-9A5B-383036AEA960}"/>
                  </a:ext>
                </a:extLst>
              </p:cNvPr>
              <p:cNvSpPr>
                <a:spLocks/>
              </p:cNvSpPr>
              <p:nvPr/>
            </p:nvSpPr>
            <p:spPr>
              <a:xfrm>
                <a:off x="4715104" y="443310"/>
                <a:ext cx="5857702" cy="1212118"/>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87C0F49E-1828-F040-8F5D-19C11CB2BEC0}"/>
                  </a:ext>
                </a:extLst>
              </p:cNvPr>
              <p:cNvCxnSpPr>
                <a:cxnSpLocks/>
              </p:cNvCxnSpPr>
              <p:nvPr/>
            </p:nvCxnSpPr>
            <p:spPr>
              <a:xfrm flipH="1" flipV="1">
                <a:off x="5152907" y="-443189"/>
                <a:ext cx="1180408" cy="886499"/>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F52CAE0-35CF-4842-8E1E-DF666C50143A}"/>
                  </a:ext>
                </a:extLst>
              </p:cNvPr>
              <p:cNvSpPr txBox="1"/>
              <p:nvPr/>
            </p:nvSpPr>
            <p:spPr>
              <a:xfrm>
                <a:off x="4833177" y="575234"/>
                <a:ext cx="5867132" cy="1015663"/>
              </a:xfrm>
              <a:prstGeom prst="rect">
                <a:avLst/>
              </a:prstGeom>
              <a:noFill/>
            </p:spPr>
            <p:txBody>
              <a:bodyPr wrap="square" rtlCol="0">
                <a:spAutoFit/>
              </a:bodyPr>
              <a:lstStyle/>
              <a:p>
                <a:r>
                  <a:rPr lang="en-US" sz="2000" b="1" dirty="0">
                    <a:solidFill>
                      <a:schemeClr val="accent2"/>
                    </a:solidFill>
                  </a:rPr>
                  <a:t>CAs can be assigned to anyone on the lab’s roster using the drop-down box Assigned To. Lab members with CAs assigned will be notified via email. </a:t>
                </a:r>
              </a:p>
            </p:txBody>
          </p:sp>
        </p:grpSp>
      </p:grpSp>
    </p:spTree>
    <p:extLst>
      <p:ext uri="{BB962C8B-B14F-4D97-AF65-F5344CB8AC3E}">
        <p14:creationId xmlns:p14="http://schemas.microsoft.com/office/powerpoint/2010/main" val="4260097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B570AB-4223-EB43-918F-C3F351977BB3}"/>
              </a:ext>
            </a:extLst>
          </p:cNvPr>
          <p:cNvPicPr>
            <a:picLocks noChangeAspect="1"/>
          </p:cNvPicPr>
          <p:nvPr/>
        </p:nvPicPr>
        <p:blipFill>
          <a:blip r:embed="rId3"/>
          <a:stretch>
            <a:fillRect/>
          </a:stretch>
        </p:blipFill>
        <p:spPr>
          <a:xfrm>
            <a:off x="0" y="542441"/>
            <a:ext cx="12192000" cy="5659927"/>
          </a:xfrm>
          <a:prstGeom prst="rect">
            <a:avLst/>
          </a:prstGeom>
        </p:spPr>
      </p:pic>
      <p:grpSp>
        <p:nvGrpSpPr>
          <p:cNvPr id="5" name="Group 4">
            <a:extLst>
              <a:ext uri="{FF2B5EF4-FFF2-40B4-BE49-F238E27FC236}">
                <a16:creationId xmlns:a16="http://schemas.microsoft.com/office/drawing/2014/main" id="{C69F0172-99D3-9D41-BE81-88DEC1C58DDF}"/>
              </a:ext>
            </a:extLst>
          </p:cNvPr>
          <p:cNvGrpSpPr/>
          <p:nvPr/>
        </p:nvGrpSpPr>
        <p:grpSpPr>
          <a:xfrm>
            <a:off x="3404029" y="2917382"/>
            <a:ext cx="7522667" cy="1370310"/>
            <a:chOff x="3298608" y="575235"/>
            <a:chExt cx="6105785" cy="1015663"/>
          </a:xfrm>
        </p:grpSpPr>
        <p:sp>
          <p:nvSpPr>
            <p:cNvPr id="6" name="Rectangle: Rounded Corners 3">
              <a:extLst>
                <a:ext uri="{FF2B5EF4-FFF2-40B4-BE49-F238E27FC236}">
                  <a16:creationId xmlns:a16="http://schemas.microsoft.com/office/drawing/2014/main" id="{E69794BF-6447-9F47-AC68-9B3523F0D09D}"/>
                </a:ext>
              </a:extLst>
            </p:cNvPr>
            <p:cNvSpPr>
              <a:spLocks/>
            </p:cNvSpPr>
            <p:nvPr/>
          </p:nvSpPr>
          <p:spPr>
            <a:xfrm>
              <a:off x="4756668" y="575235"/>
              <a:ext cx="4245545" cy="1015663"/>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99F26B17-1E2E-8A4E-8559-A6753BE33057}"/>
                </a:ext>
              </a:extLst>
            </p:cNvPr>
            <p:cNvCxnSpPr>
              <a:cxnSpLocks/>
            </p:cNvCxnSpPr>
            <p:nvPr/>
          </p:nvCxnSpPr>
          <p:spPr>
            <a:xfrm flipH="1">
              <a:off x="3298608" y="1054072"/>
              <a:ext cx="1458061" cy="53682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3F10F09-BC15-F741-BFB1-AB8F2F2D0E45}"/>
                </a:ext>
              </a:extLst>
            </p:cNvPr>
            <p:cNvSpPr txBox="1"/>
            <p:nvPr/>
          </p:nvSpPr>
          <p:spPr>
            <a:xfrm>
              <a:off x="4892693" y="575235"/>
              <a:ext cx="4511700" cy="859020"/>
            </a:xfrm>
            <a:prstGeom prst="rect">
              <a:avLst/>
            </a:prstGeom>
            <a:noFill/>
          </p:spPr>
          <p:txBody>
            <a:bodyPr wrap="square" rtlCol="0">
              <a:spAutoFit/>
            </a:bodyPr>
            <a:lstStyle/>
            <a:p>
              <a:r>
                <a:rPr lang="en-US" sz="2000" b="1" dirty="0">
                  <a:solidFill>
                    <a:schemeClr val="accent2"/>
                  </a:solidFill>
                </a:rPr>
                <a:t>Comments can be added to further clarify the deficiency or action to be taken to correct it. Always include the room number if your inspection covers multiple rooms.</a:t>
              </a:r>
            </a:p>
          </p:txBody>
        </p:sp>
      </p:grpSp>
      <p:grpSp>
        <p:nvGrpSpPr>
          <p:cNvPr id="13" name="Group 12">
            <a:extLst>
              <a:ext uri="{FF2B5EF4-FFF2-40B4-BE49-F238E27FC236}">
                <a16:creationId xmlns:a16="http://schemas.microsoft.com/office/drawing/2014/main" id="{D6506AF5-48A0-EA4F-9C8E-637DF429FFDB}"/>
              </a:ext>
            </a:extLst>
          </p:cNvPr>
          <p:cNvGrpSpPr/>
          <p:nvPr/>
        </p:nvGrpSpPr>
        <p:grpSpPr>
          <a:xfrm>
            <a:off x="3129704" y="5105190"/>
            <a:ext cx="6967114" cy="879036"/>
            <a:chOff x="4756668" y="575235"/>
            <a:chExt cx="4460793" cy="1075674"/>
          </a:xfrm>
        </p:grpSpPr>
        <p:sp>
          <p:nvSpPr>
            <p:cNvPr id="15" name="Rectangle: Rounded Corners 3">
              <a:extLst>
                <a:ext uri="{FF2B5EF4-FFF2-40B4-BE49-F238E27FC236}">
                  <a16:creationId xmlns:a16="http://schemas.microsoft.com/office/drawing/2014/main" id="{89FA5177-E883-FB45-A98C-4A2C6D2EF067}"/>
                </a:ext>
              </a:extLst>
            </p:cNvPr>
            <p:cNvSpPr>
              <a:spLocks/>
            </p:cNvSpPr>
            <p:nvPr/>
          </p:nvSpPr>
          <p:spPr>
            <a:xfrm>
              <a:off x="4756668" y="575235"/>
              <a:ext cx="4245545" cy="1015663"/>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422AE1F-BA42-C743-9430-253840CF2165}"/>
                </a:ext>
              </a:extLst>
            </p:cNvPr>
            <p:cNvSpPr txBox="1"/>
            <p:nvPr/>
          </p:nvSpPr>
          <p:spPr>
            <a:xfrm>
              <a:off x="4902532" y="608818"/>
              <a:ext cx="4314929" cy="1042091"/>
            </a:xfrm>
            <a:prstGeom prst="rect">
              <a:avLst/>
            </a:prstGeom>
            <a:noFill/>
          </p:spPr>
          <p:txBody>
            <a:bodyPr wrap="square" rtlCol="0">
              <a:spAutoFit/>
            </a:bodyPr>
            <a:lstStyle/>
            <a:p>
              <a:r>
                <a:rPr lang="en-US" sz="2000" b="1" dirty="0">
                  <a:solidFill>
                    <a:schemeClr val="accent2"/>
                  </a:solidFill>
                </a:rPr>
                <a:t>Add pictures by selecting “Attach File.” In many instances, pictures can be more helpful than comments.</a:t>
              </a:r>
            </a:p>
          </p:txBody>
        </p:sp>
      </p:grpSp>
      <p:cxnSp>
        <p:nvCxnSpPr>
          <p:cNvPr id="18" name="Straight Arrow Connector 17">
            <a:extLst>
              <a:ext uri="{FF2B5EF4-FFF2-40B4-BE49-F238E27FC236}">
                <a16:creationId xmlns:a16="http://schemas.microsoft.com/office/drawing/2014/main" id="{EEF855A6-8CD5-034B-B2DA-73781B8EE1CC}"/>
              </a:ext>
            </a:extLst>
          </p:cNvPr>
          <p:cNvCxnSpPr>
            <a:cxnSpLocks/>
          </p:cNvCxnSpPr>
          <p:nvPr/>
        </p:nvCxnSpPr>
        <p:spPr>
          <a:xfrm flipV="1">
            <a:off x="9760632" y="4973650"/>
            <a:ext cx="336186" cy="346332"/>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379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B570AB-4223-EB43-918F-C3F351977BB3}"/>
              </a:ext>
            </a:extLst>
          </p:cNvPr>
          <p:cNvPicPr>
            <a:picLocks noChangeAspect="1"/>
          </p:cNvPicPr>
          <p:nvPr/>
        </p:nvPicPr>
        <p:blipFill>
          <a:blip r:embed="rId3"/>
          <a:stretch>
            <a:fillRect/>
          </a:stretch>
        </p:blipFill>
        <p:spPr>
          <a:xfrm>
            <a:off x="0" y="542441"/>
            <a:ext cx="12192000" cy="5659927"/>
          </a:xfrm>
          <a:prstGeom prst="rect">
            <a:avLst/>
          </a:prstGeom>
        </p:spPr>
      </p:pic>
      <p:cxnSp>
        <p:nvCxnSpPr>
          <p:cNvPr id="7" name="Straight Arrow Connector 6">
            <a:extLst>
              <a:ext uri="{FF2B5EF4-FFF2-40B4-BE49-F238E27FC236}">
                <a16:creationId xmlns:a16="http://schemas.microsoft.com/office/drawing/2014/main" id="{99F26B17-1E2E-8A4E-8559-A6753BE33057}"/>
              </a:ext>
            </a:extLst>
          </p:cNvPr>
          <p:cNvCxnSpPr>
            <a:cxnSpLocks/>
          </p:cNvCxnSpPr>
          <p:nvPr/>
        </p:nvCxnSpPr>
        <p:spPr>
          <a:xfrm flipH="1" flipV="1">
            <a:off x="5386508" y="2881513"/>
            <a:ext cx="528469" cy="91596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B1F86A1-6044-184D-9A38-F612B579A179}"/>
              </a:ext>
            </a:extLst>
          </p:cNvPr>
          <p:cNvGrpSpPr/>
          <p:nvPr/>
        </p:nvGrpSpPr>
        <p:grpSpPr>
          <a:xfrm>
            <a:off x="5914977" y="2325135"/>
            <a:ext cx="6277023" cy="1938993"/>
            <a:chOff x="4756668" y="575235"/>
            <a:chExt cx="4150370" cy="907779"/>
          </a:xfrm>
        </p:grpSpPr>
        <p:sp>
          <p:nvSpPr>
            <p:cNvPr id="11" name="Rectangle: Rounded Corners 3">
              <a:extLst>
                <a:ext uri="{FF2B5EF4-FFF2-40B4-BE49-F238E27FC236}">
                  <a16:creationId xmlns:a16="http://schemas.microsoft.com/office/drawing/2014/main" id="{665941EA-4A37-274A-A36B-A04AD0B39DC3}"/>
                </a:ext>
              </a:extLst>
            </p:cNvPr>
            <p:cNvSpPr>
              <a:spLocks/>
            </p:cNvSpPr>
            <p:nvPr/>
          </p:nvSpPr>
          <p:spPr>
            <a:xfrm>
              <a:off x="4756668" y="575235"/>
              <a:ext cx="4150370" cy="90777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303979C-D74C-5F46-9511-C65F923C791A}"/>
                </a:ext>
              </a:extLst>
            </p:cNvPr>
            <p:cNvSpPr txBox="1"/>
            <p:nvPr/>
          </p:nvSpPr>
          <p:spPr>
            <a:xfrm>
              <a:off x="4833177" y="575235"/>
              <a:ext cx="3951925" cy="907779"/>
            </a:xfrm>
            <a:prstGeom prst="rect">
              <a:avLst/>
            </a:prstGeom>
            <a:noFill/>
          </p:spPr>
          <p:txBody>
            <a:bodyPr wrap="square" rtlCol="0">
              <a:spAutoFit/>
            </a:bodyPr>
            <a:lstStyle/>
            <a:p>
              <a:r>
                <a:rPr lang="en-US" sz="2000" b="1" dirty="0">
                  <a:solidFill>
                    <a:schemeClr val="accent2"/>
                  </a:solidFill>
                </a:rPr>
                <a:t>When inspecting multiple rooms utilize the “Add” tool for assigning corrective actions to additional users. For example, there isn’t a SAA in 239A or 239B. The first CA is assigned to Harry and the room number is included in the comments. To add an additional CA to this question select “Add.”</a:t>
              </a:r>
            </a:p>
          </p:txBody>
        </p:sp>
      </p:grpSp>
    </p:spTree>
    <p:extLst>
      <p:ext uri="{BB962C8B-B14F-4D97-AF65-F5344CB8AC3E}">
        <p14:creationId xmlns:p14="http://schemas.microsoft.com/office/powerpoint/2010/main" val="2729310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504B21-44A5-D34A-B38F-6FCD2BB6ECAA}"/>
              </a:ext>
            </a:extLst>
          </p:cNvPr>
          <p:cNvPicPr>
            <a:picLocks noChangeAspect="1"/>
          </p:cNvPicPr>
          <p:nvPr/>
        </p:nvPicPr>
        <p:blipFill>
          <a:blip r:embed="rId3"/>
          <a:stretch>
            <a:fillRect/>
          </a:stretch>
        </p:blipFill>
        <p:spPr>
          <a:xfrm>
            <a:off x="0" y="548500"/>
            <a:ext cx="12192000" cy="5497527"/>
          </a:xfrm>
          <a:prstGeom prst="rect">
            <a:avLst/>
          </a:prstGeom>
        </p:spPr>
      </p:pic>
      <p:sp>
        <p:nvSpPr>
          <p:cNvPr id="4" name="Rectangle: Rounded Corners 3">
            <a:extLst>
              <a:ext uri="{FF2B5EF4-FFF2-40B4-BE49-F238E27FC236}">
                <a16:creationId xmlns:a16="http://schemas.microsoft.com/office/drawing/2014/main" id="{D9A7D2E2-1497-C34F-8E88-7824488FEB13}"/>
              </a:ext>
            </a:extLst>
          </p:cNvPr>
          <p:cNvSpPr>
            <a:spLocks/>
          </p:cNvSpPr>
          <p:nvPr/>
        </p:nvSpPr>
        <p:spPr>
          <a:xfrm>
            <a:off x="3283088" y="2426102"/>
            <a:ext cx="4053883" cy="971735"/>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2"/>
                </a:solidFill>
              </a:rPr>
              <a:t>The new CA will display below the previous CA and will need to be assigned to the appropriate person. </a:t>
            </a:r>
          </a:p>
        </p:txBody>
      </p:sp>
      <p:sp>
        <p:nvSpPr>
          <p:cNvPr id="5" name="Rectangle: Rounded Corners 3">
            <a:extLst>
              <a:ext uri="{FF2B5EF4-FFF2-40B4-BE49-F238E27FC236}">
                <a16:creationId xmlns:a16="http://schemas.microsoft.com/office/drawing/2014/main" id="{C3979FF4-3513-4B44-97E9-EB264B22FED6}"/>
              </a:ext>
            </a:extLst>
          </p:cNvPr>
          <p:cNvSpPr>
            <a:spLocks/>
          </p:cNvSpPr>
          <p:nvPr/>
        </p:nvSpPr>
        <p:spPr>
          <a:xfrm>
            <a:off x="4796566" y="4322533"/>
            <a:ext cx="4053883" cy="67208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2"/>
                </a:solidFill>
              </a:rPr>
              <a:t>Include the room as well as any applicable comments.</a:t>
            </a:r>
          </a:p>
        </p:txBody>
      </p:sp>
      <p:cxnSp>
        <p:nvCxnSpPr>
          <p:cNvPr id="6" name="Straight Arrow Connector 5">
            <a:extLst>
              <a:ext uri="{FF2B5EF4-FFF2-40B4-BE49-F238E27FC236}">
                <a16:creationId xmlns:a16="http://schemas.microsoft.com/office/drawing/2014/main" id="{84D93D75-503B-FD4C-BFD4-BFE5014A7E1C}"/>
              </a:ext>
            </a:extLst>
          </p:cNvPr>
          <p:cNvCxnSpPr>
            <a:cxnSpLocks/>
          </p:cNvCxnSpPr>
          <p:nvPr/>
        </p:nvCxnSpPr>
        <p:spPr>
          <a:xfrm flipH="1">
            <a:off x="2133493" y="2773936"/>
            <a:ext cx="1149595" cy="134467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71F1270-CB93-B049-B3E3-FD54B739ECC3}"/>
              </a:ext>
            </a:extLst>
          </p:cNvPr>
          <p:cNvCxnSpPr>
            <a:cxnSpLocks/>
          </p:cNvCxnSpPr>
          <p:nvPr/>
        </p:nvCxnSpPr>
        <p:spPr>
          <a:xfrm flipH="1">
            <a:off x="2307718" y="4418319"/>
            <a:ext cx="2488848" cy="103734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674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B48F57-EE18-4648-9A77-C9C6227EBFC8}"/>
              </a:ext>
            </a:extLst>
          </p:cNvPr>
          <p:cNvPicPr>
            <a:picLocks noChangeAspect="1"/>
          </p:cNvPicPr>
          <p:nvPr/>
        </p:nvPicPr>
        <p:blipFill>
          <a:blip r:embed="rId3"/>
          <a:stretch>
            <a:fillRect/>
          </a:stretch>
        </p:blipFill>
        <p:spPr>
          <a:xfrm>
            <a:off x="0" y="550190"/>
            <a:ext cx="12192000" cy="3753235"/>
          </a:xfrm>
          <a:prstGeom prst="rect">
            <a:avLst/>
          </a:prstGeom>
        </p:spPr>
      </p:pic>
      <p:cxnSp>
        <p:nvCxnSpPr>
          <p:cNvPr id="6" name="Straight Arrow Connector 5">
            <a:extLst>
              <a:ext uri="{FF2B5EF4-FFF2-40B4-BE49-F238E27FC236}">
                <a16:creationId xmlns:a16="http://schemas.microsoft.com/office/drawing/2014/main" id="{CA6BAD14-725C-CB4F-B63B-718912D7D236}"/>
              </a:ext>
            </a:extLst>
          </p:cNvPr>
          <p:cNvCxnSpPr>
            <a:cxnSpLocks/>
          </p:cNvCxnSpPr>
          <p:nvPr/>
        </p:nvCxnSpPr>
        <p:spPr>
          <a:xfrm flipV="1">
            <a:off x="9929201" y="1224366"/>
            <a:ext cx="0" cy="84364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679C3F7-9261-654D-8DE6-33CE162252C1}"/>
              </a:ext>
            </a:extLst>
          </p:cNvPr>
          <p:cNvGrpSpPr/>
          <p:nvPr/>
        </p:nvGrpSpPr>
        <p:grpSpPr>
          <a:xfrm>
            <a:off x="7415577" y="2068009"/>
            <a:ext cx="4618769" cy="1339964"/>
            <a:chOff x="4756669" y="575235"/>
            <a:chExt cx="3665429" cy="1083673"/>
          </a:xfrm>
        </p:grpSpPr>
        <p:sp>
          <p:nvSpPr>
            <p:cNvPr id="8" name="Rectangle: Rounded Corners 3">
              <a:extLst>
                <a:ext uri="{FF2B5EF4-FFF2-40B4-BE49-F238E27FC236}">
                  <a16:creationId xmlns:a16="http://schemas.microsoft.com/office/drawing/2014/main" id="{B7A367D4-B791-8243-B325-8B907C07A5CC}"/>
                </a:ext>
              </a:extLst>
            </p:cNvPr>
            <p:cNvSpPr>
              <a:spLocks/>
            </p:cNvSpPr>
            <p:nvPr/>
          </p:nvSpPr>
          <p:spPr>
            <a:xfrm>
              <a:off x="4756669" y="575235"/>
              <a:ext cx="3665429" cy="107030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75FDE42-CA0C-5E4A-9179-5B257F89F0F6}"/>
                </a:ext>
              </a:extLst>
            </p:cNvPr>
            <p:cNvSpPr txBox="1"/>
            <p:nvPr/>
          </p:nvSpPr>
          <p:spPr>
            <a:xfrm>
              <a:off x="4881784" y="588599"/>
              <a:ext cx="3529548" cy="1070309"/>
            </a:xfrm>
            <a:prstGeom prst="rect">
              <a:avLst/>
            </a:prstGeom>
            <a:noFill/>
          </p:spPr>
          <p:txBody>
            <a:bodyPr wrap="square" rtlCol="0">
              <a:spAutoFit/>
            </a:bodyPr>
            <a:lstStyle/>
            <a:p>
              <a:r>
                <a:rPr lang="en-US" sz="2000" b="1" dirty="0">
                  <a:solidFill>
                    <a:schemeClr val="accent2"/>
                  </a:solidFill>
                </a:rPr>
                <a:t>After answering all applicable questions click “Complete Inspection” when finished or “Save and Exit” to continue the self-inspection at a later date.</a:t>
              </a:r>
            </a:p>
          </p:txBody>
        </p:sp>
      </p:grpSp>
      <p:cxnSp>
        <p:nvCxnSpPr>
          <p:cNvPr id="15" name="Straight Arrow Connector 14">
            <a:extLst>
              <a:ext uri="{FF2B5EF4-FFF2-40B4-BE49-F238E27FC236}">
                <a16:creationId xmlns:a16="http://schemas.microsoft.com/office/drawing/2014/main" id="{508682DE-2135-AE43-B8B4-686394AC1733}"/>
              </a:ext>
            </a:extLst>
          </p:cNvPr>
          <p:cNvCxnSpPr>
            <a:cxnSpLocks/>
          </p:cNvCxnSpPr>
          <p:nvPr/>
        </p:nvCxnSpPr>
        <p:spPr>
          <a:xfrm flipV="1">
            <a:off x="10925466" y="1224366"/>
            <a:ext cx="0" cy="84568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640478FA-BE6F-834D-A7CB-369448E25969}"/>
              </a:ext>
            </a:extLst>
          </p:cNvPr>
          <p:cNvGrpSpPr/>
          <p:nvPr/>
        </p:nvGrpSpPr>
        <p:grpSpPr>
          <a:xfrm>
            <a:off x="4774562" y="2703750"/>
            <a:ext cx="2641015" cy="1454726"/>
            <a:chOff x="4788128" y="2161309"/>
            <a:chExt cx="2641015" cy="1454726"/>
          </a:xfrm>
        </p:grpSpPr>
        <p:sp>
          <p:nvSpPr>
            <p:cNvPr id="20" name="Right Bracket 19">
              <a:extLst>
                <a:ext uri="{FF2B5EF4-FFF2-40B4-BE49-F238E27FC236}">
                  <a16:creationId xmlns:a16="http://schemas.microsoft.com/office/drawing/2014/main" id="{B088DD0F-49C1-6442-BB6E-26AE98E52E07}"/>
                </a:ext>
              </a:extLst>
            </p:cNvPr>
            <p:cNvSpPr/>
            <p:nvPr/>
          </p:nvSpPr>
          <p:spPr>
            <a:xfrm>
              <a:off x="4788128" y="2327564"/>
              <a:ext cx="74817" cy="1288471"/>
            </a:xfrm>
            <a:prstGeom prst="rightBracket">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01B3076A-C531-2445-880C-DA3B20B55E3A}"/>
                </a:ext>
              </a:extLst>
            </p:cNvPr>
            <p:cNvCxnSpPr>
              <a:cxnSpLocks/>
              <a:endCxn id="20" idx="2"/>
            </p:cNvCxnSpPr>
            <p:nvPr/>
          </p:nvCxnSpPr>
          <p:spPr>
            <a:xfrm flipH="1">
              <a:off x="4862945" y="2161309"/>
              <a:ext cx="2566198" cy="81049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8582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73A5518-B162-DC44-ADB9-71CBB948C5AB}"/>
              </a:ext>
            </a:extLst>
          </p:cNvPr>
          <p:cNvPicPr>
            <a:picLocks noChangeAspect="1"/>
          </p:cNvPicPr>
          <p:nvPr/>
        </p:nvPicPr>
        <p:blipFill>
          <a:blip r:embed="rId3"/>
          <a:stretch>
            <a:fillRect/>
          </a:stretch>
        </p:blipFill>
        <p:spPr>
          <a:xfrm>
            <a:off x="0" y="550190"/>
            <a:ext cx="12192000" cy="3753235"/>
          </a:xfrm>
          <a:prstGeom prst="rect">
            <a:avLst/>
          </a:prstGeom>
        </p:spPr>
      </p:pic>
      <p:grpSp>
        <p:nvGrpSpPr>
          <p:cNvPr id="13" name="Group 12">
            <a:extLst>
              <a:ext uri="{FF2B5EF4-FFF2-40B4-BE49-F238E27FC236}">
                <a16:creationId xmlns:a16="http://schemas.microsoft.com/office/drawing/2014/main" id="{BD7B831A-048E-1C49-9C7E-77622F00FBDA}"/>
              </a:ext>
            </a:extLst>
          </p:cNvPr>
          <p:cNvGrpSpPr/>
          <p:nvPr/>
        </p:nvGrpSpPr>
        <p:grpSpPr>
          <a:xfrm>
            <a:off x="3119527" y="700952"/>
            <a:ext cx="3696212" cy="1446972"/>
            <a:chOff x="3790917" y="503695"/>
            <a:chExt cx="3696212" cy="1446972"/>
          </a:xfrm>
        </p:grpSpPr>
        <p:sp>
          <p:nvSpPr>
            <p:cNvPr id="14" name="Rectangle: Rounded Corners 3">
              <a:extLst>
                <a:ext uri="{FF2B5EF4-FFF2-40B4-BE49-F238E27FC236}">
                  <a16:creationId xmlns:a16="http://schemas.microsoft.com/office/drawing/2014/main" id="{6022CC6E-FA64-1C49-B48B-1276D5DA68E5}"/>
                </a:ext>
              </a:extLst>
            </p:cNvPr>
            <p:cNvSpPr>
              <a:spLocks/>
            </p:cNvSpPr>
            <p:nvPr/>
          </p:nvSpPr>
          <p:spPr>
            <a:xfrm>
              <a:off x="4514125" y="503695"/>
              <a:ext cx="2973004" cy="88195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F92AE76E-D1BE-D041-88B6-543A3D4EB8CF}"/>
                </a:ext>
              </a:extLst>
            </p:cNvPr>
            <p:cNvCxnSpPr>
              <a:cxnSpLocks/>
            </p:cNvCxnSpPr>
            <p:nvPr/>
          </p:nvCxnSpPr>
          <p:spPr>
            <a:xfrm flipH="1">
              <a:off x="3790917" y="1063025"/>
              <a:ext cx="723207" cy="887642"/>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8EEA170-3A80-774C-ABF3-C5B7E5D52DED}"/>
                </a:ext>
              </a:extLst>
            </p:cNvPr>
            <p:cNvSpPr txBox="1"/>
            <p:nvPr/>
          </p:nvSpPr>
          <p:spPr>
            <a:xfrm>
              <a:off x="4774141" y="604403"/>
              <a:ext cx="2712987" cy="707886"/>
            </a:xfrm>
            <a:prstGeom prst="rect">
              <a:avLst/>
            </a:prstGeom>
            <a:noFill/>
          </p:spPr>
          <p:txBody>
            <a:bodyPr wrap="square" rtlCol="0">
              <a:spAutoFit/>
            </a:bodyPr>
            <a:lstStyle/>
            <a:p>
              <a:r>
                <a:rPr lang="en-US" sz="2000" b="1" dirty="0">
                  <a:solidFill>
                    <a:schemeClr val="accent2"/>
                  </a:solidFill>
                </a:rPr>
                <a:t>Select “Complete” to finalize the inspection.</a:t>
              </a:r>
            </a:p>
          </p:txBody>
        </p:sp>
      </p:grpSp>
    </p:spTree>
    <p:extLst>
      <p:ext uri="{BB962C8B-B14F-4D97-AF65-F5344CB8AC3E}">
        <p14:creationId xmlns:p14="http://schemas.microsoft.com/office/powerpoint/2010/main" val="157539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15AF5DC-8D93-6E49-9569-A0A7568B8EB7}"/>
              </a:ext>
            </a:extLst>
          </p:cNvPr>
          <p:cNvPicPr>
            <a:picLocks noChangeAspect="1"/>
          </p:cNvPicPr>
          <p:nvPr/>
        </p:nvPicPr>
        <p:blipFill>
          <a:blip r:embed="rId3"/>
          <a:stretch>
            <a:fillRect/>
          </a:stretch>
        </p:blipFill>
        <p:spPr>
          <a:xfrm>
            <a:off x="0" y="519193"/>
            <a:ext cx="12192000" cy="4350850"/>
          </a:xfrm>
          <a:prstGeom prst="rect">
            <a:avLst/>
          </a:prstGeom>
        </p:spPr>
      </p:pic>
      <p:sp>
        <p:nvSpPr>
          <p:cNvPr id="6" name="TextBox 5">
            <a:extLst>
              <a:ext uri="{FF2B5EF4-FFF2-40B4-BE49-F238E27FC236}">
                <a16:creationId xmlns:a16="http://schemas.microsoft.com/office/drawing/2014/main" id="{344F8A77-224B-9B4B-B071-F58D25A5BCFE}"/>
              </a:ext>
            </a:extLst>
          </p:cNvPr>
          <p:cNvSpPr txBox="1"/>
          <p:nvPr/>
        </p:nvSpPr>
        <p:spPr>
          <a:xfrm>
            <a:off x="1744276" y="5125251"/>
            <a:ext cx="10650070" cy="923330"/>
          </a:xfrm>
          <a:prstGeom prst="rect">
            <a:avLst/>
          </a:prstGeom>
          <a:noFill/>
        </p:spPr>
        <p:txBody>
          <a:bodyPr wrap="square" rtlCol="0">
            <a:spAutoFit/>
          </a:bodyPr>
          <a:lstStyle/>
          <a:p>
            <a:r>
              <a:rPr lang="en-US" dirty="0">
                <a:solidFill>
                  <a:schemeClr val="accent2"/>
                </a:solidFill>
              </a:rPr>
              <a:t>A help guide on how to complete CAs can be found here: </a:t>
            </a:r>
            <a:r>
              <a:rPr lang="en-US" dirty="0">
                <a:solidFill>
                  <a:schemeClr val="accent2"/>
                </a:solidFill>
                <a:hlinkClick r:id="rId4">
                  <a:extLst>
                    <a:ext uri="{A12FA001-AC4F-418D-AE19-62706E023703}">
                      <ahyp:hlinkClr xmlns:ahyp="http://schemas.microsoft.com/office/drawing/2018/hyperlinkcolor" val="tx"/>
                    </a:ext>
                  </a:extLst>
                </a:hlinkClick>
              </a:rPr>
              <a:t>http://webfiles.ehs.ufl.edu/GT/UF_HELP_PI_Corrective_Inspection.pdf</a:t>
            </a:r>
            <a:endParaRPr lang="en-US" dirty="0">
              <a:solidFill>
                <a:schemeClr val="accent2"/>
              </a:solidFill>
            </a:endParaRPr>
          </a:p>
          <a:p>
            <a:endParaRPr lang="en-US" dirty="0">
              <a:solidFill>
                <a:schemeClr val="accent2"/>
              </a:solidFill>
            </a:endParaRPr>
          </a:p>
        </p:txBody>
      </p:sp>
      <p:grpSp>
        <p:nvGrpSpPr>
          <p:cNvPr id="7" name="Group 6">
            <a:extLst>
              <a:ext uri="{FF2B5EF4-FFF2-40B4-BE49-F238E27FC236}">
                <a16:creationId xmlns:a16="http://schemas.microsoft.com/office/drawing/2014/main" id="{086D674B-4157-B34A-9848-123D190F3C14}"/>
              </a:ext>
            </a:extLst>
          </p:cNvPr>
          <p:cNvGrpSpPr/>
          <p:nvPr/>
        </p:nvGrpSpPr>
        <p:grpSpPr>
          <a:xfrm>
            <a:off x="1013823" y="1434166"/>
            <a:ext cx="4976272" cy="1454502"/>
            <a:chOff x="2609725" y="857377"/>
            <a:chExt cx="4457079" cy="1454502"/>
          </a:xfrm>
        </p:grpSpPr>
        <p:sp>
          <p:nvSpPr>
            <p:cNvPr id="8" name="Rectangle: Rounded Corners 3">
              <a:extLst>
                <a:ext uri="{FF2B5EF4-FFF2-40B4-BE49-F238E27FC236}">
                  <a16:creationId xmlns:a16="http://schemas.microsoft.com/office/drawing/2014/main" id="{55737341-8026-1B49-9AC2-73B75FD7BBAF}"/>
                </a:ext>
              </a:extLst>
            </p:cNvPr>
            <p:cNvSpPr>
              <a:spLocks/>
            </p:cNvSpPr>
            <p:nvPr/>
          </p:nvSpPr>
          <p:spPr>
            <a:xfrm>
              <a:off x="2885771" y="857377"/>
              <a:ext cx="3881887" cy="1135325"/>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35023BE-FFE4-E04F-A10B-F69B1CC30ACB}"/>
                </a:ext>
              </a:extLst>
            </p:cNvPr>
            <p:cNvCxnSpPr>
              <a:cxnSpLocks/>
            </p:cNvCxnSpPr>
            <p:nvPr/>
          </p:nvCxnSpPr>
          <p:spPr>
            <a:xfrm flipH="1">
              <a:off x="2609725" y="1588664"/>
              <a:ext cx="276047" cy="72321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D8F1C0A-AD91-9947-A4DB-CC2642DCBD12}"/>
                </a:ext>
              </a:extLst>
            </p:cNvPr>
            <p:cNvSpPr txBox="1"/>
            <p:nvPr/>
          </p:nvSpPr>
          <p:spPr>
            <a:xfrm>
              <a:off x="3040232" y="901764"/>
              <a:ext cx="4026572" cy="1015663"/>
            </a:xfrm>
            <a:prstGeom prst="rect">
              <a:avLst/>
            </a:prstGeom>
            <a:noFill/>
          </p:spPr>
          <p:txBody>
            <a:bodyPr wrap="square" rtlCol="0">
              <a:spAutoFit/>
            </a:bodyPr>
            <a:lstStyle/>
            <a:p>
              <a:r>
                <a:rPr lang="en-US" sz="2000" b="1" dirty="0">
                  <a:solidFill>
                    <a:schemeClr val="accent2"/>
                  </a:solidFill>
                </a:rPr>
                <a:t>Verify the CAs are being completed in GatorTracs by selecting “Completed Inspections.”</a:t>
              </a:r>
            </a:p>
          </p:txBody>
        </p:sp>
      </p:grpSp>
      <p:grpSp>
        <p:nvGrpSpPr>
          <p:cNvPr id="12" name="Group 11">
            <a:extLst>
              <a:ext uri="{FF2B5EF4-FFF2-40B4-BE49-F238E27FC236}">
                <a16:creationId xmlns:a16="http://schemas.microsoft.com/office/drawing/2014/main" id="{DDCFB3B8-136A-7C4B-8473-FA65DF522F5E}"/>
              </a:ext>
            </a:extLst>
          </p:cNvPr>
          <p:cNvGrpSpPr/>
          <p:nvPr/>
        </p:nvGrpSpPr>
        <p:grpSpPr>
          <a:xfrm>
            <a:off x="1627984" y="3287174"/>
            <a:ext cx="10368728" cy="1219908"/>
            <a:chOff x="4229100" y="174265"/>
            <a:chExt cx="10368728" cy="1219908"/>
          </a:xfrm>
        </p:grpSpPr>
        <p:sp>
          <p:nvSpPr>
            <p:cNvPr id="13" name="Rectangle: Rounded Corners 3">
              <a:extLst>
                <a:ext uri="{FF2B5EF4-FFF2-40B4-BE49-F238E27FC236}">
                  <a16:creationId xmlns:a16="http://schemas.microsoft.com/office/drawing/2014/main" id="{8003C0F3-4A5B-F041-9B70-1ECBF9648069}"/>
                </a:ext>
              </a:extLst>
            </p:cNvPr>
            <p:cNvSpPr>
              <a:spLocks/>
            </p:cNvSpPr>
            <p:nvPr/>
          </p:nvSpPr>
          <p:spPr>
            <a:xfrm>
              <a:off x="4229100" y="503694"/>
              <a:ext cx="10368728" cy="890479"/>
            </a:xfrm>
            <a:prstGeom prst="roundRect">
              <a:avLst/>
            </a:prstGeom>
            <a:solidFill>
              <a:srgbClr val="0202E0"/>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8B311135-51DE-924E-9664-AF703E0C0243}"/>
                </a:ext>
              </a:extLst>
            </p:cNvPr>
            <p:cNvCxnSpPr>
              <a:cxnSpLocks/>
            </p:cNvCxnSpPr>
            <p:nvPr/>
          </p:nvCxnSpPr>
          <p:spPr>
            <a:xfrm flipV="1">
              <a:off x="12760402" y="174265"/>
              <a:ext cx="819510" cy="329429"/>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C78BF82-F6F4-214B-948D-04D19F6A8187}"/>
                </a:ext>
              </a:extLst>
            </p:cNvPr>
            <p:cNvSpPr txBox="1"/>
            <p:nvPr/>
          </p:nvSpPr>
          <p:spPr>
            <a:xfrm>
              <a:off x="4774141" y="604404"/>
              <a:ext cx="9176705" cy="707886"/>
            </a:xfrm>
            <a:prstGeom prst="rect">
              <a:avLst/>
            </a:prstGeom>
            <a:noFill/>
          </p:spPr>
          <p:txBody>
            <a:bodyPr wrap="square" rtlCol="0">
              <a:spAutoFit/>
            </a:bodyPr>
            <a:lstStyle/>
            <a:p>
              <a:r>
                <a:rPr lang="en-US" sz="2000" b="1" dirty="0">
                  <a:solidFill>
                    <a:schemeClr val="accent2"/>
                  </a:solidFill>
                </a:rPr>
                <a:t>When all CAs have been completed the “Open” column will display a zero. In this example, one CA is still open out of three that were assigned. </a:t>
              </a:r>
            </a:p>
          </p:txBody>
        </p:sp>
      </p:grpSp>
    </p:spTree>
    <p:extLst>
      <p:ext uri="{BB962C8B-B14F-4D97-AF65-F5344CB8AC3E}">
        <p14:creationId xmlns:p14="http://schemas.microsoft.com/office/powerpoint/2010/main" val="1429632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0377CBFE7E1E47A4DA267967992CBD" ma:contentTypeVersion="10" ma:contentTypeDescription="Create a new document." ma:contentTypeScope="" ma:versionID="4a9a0370bb795c66eba53b1ba469d4a2">
  <xsd:schema xmlns:xsd="http://www.w3.org/2001/XMLSchema" xmlns:xs="http://www.w3.org/2001/XMLSchema" xmlns:p="http://schemas.microsoft.com/office/2006/metadata/properties" xmlns:ns2="b61ba54a-7e61-4241-9dc6-f4f10394ac4a" xmlns:ns3="164001fd-1385-4e45-ae20-cf3bc98b409d" targetNamespace="http://schemas.microsoft.com/office/2006/metadata/properties" ma:root="true" ma:fieldsID="9f50c00364c65c3ccc6c53782b1760cd" ns2:_="" ns3:_="">
    <xsd:import namespace="b61ba54a-7e61-4241-9dc6-f4f10394ac4a"/>
    <xsd:import namespace="164001fd-1385-4e45-ae20-cf3bc98b409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2:SharedWithUsers" minOccurs="0"/>
                <xsd:element ref="ns2:SharedWithDetails"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1ba54a-7e61-4241-9dc6-f4f10394ac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4001fd-1385-4e45-ae20-cf3bc98b40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b61ba54a-7e61-4241-9dc6-f4f10394ac4a">YHPNJRPC7K3U-814111217-2190</_dlc_DocId>
    <_dlc_DocIdUrl xmlns="b61ba54a-7e61-4241-9dc6-f4f10394ac4a">
      <Url>https://uflorida.sharepoint.com/sites/eng/safety/_layouts/15/DocIdRedir.aspx?ID=YHPNJRPC7K3U-814111217-2190</Url>
      <Description>YHPNJRPC7K3U-814111217-2190</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BCCCD7A-9ED3-4651-98DA-9285671B3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1ba54a-7e61-4241-9dc6-f4f10394ac4a"/>
    <ds:schemaRef ds:uri="164001fd-1385-4e45-ae20-cf3bc98b4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F25B51-C07B-4DC0-95F7-7830E9AFDA8A}">
  <ds:schemaRefs>
    <ds:schemaRef ds:uri="http://schemas.microsoft.com/office/infopath/2007/PartnerControls"/>
    <ds:schemaRef ds:uri="b61ba54a-7e61-4241-9dc6-f4f10394ac4a"/>
    <ds:schemaRef ds:uri="http://schemas.openxmlformats.org/package/2006/metadata/core-properties"/>
    <ds:schemaRef ds:uri="http://schemas.microsoft.com/office/2006/metadata/properties"/>
    <ds:schemaRef ds:uri="http://schemas.microsoft.com/office/2006/documentManagement/types"/>
    <ds:schemaRef ds:uri="164001fd-1385-4e45-ae20-cf3bc98b409d"/>
    <ds:schemaRef ds:uri="http://purl.org/dc/elements/1.1/"/>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96DD039F-198B-46F7-9C7A-21C45F520D73}">
  <ds:schemaRefs>
    <ds:schemaRef ds:uri="http://schemas.microsoft.com/sharepoint/v3/contenttype/forms"/>
  </ds:schemaRefs>
</ds:datastoreItem>
</file>

<file path=customXml/itemProps4.xml><?xml version="1.0" encoding="utf-8"?>
<ds:datastoreItem xmlns:ds="http://schemas.openxmlformats.org/officeDocument/2006/customXml" ds:itemID="{5F7B697B-EBFC-4BBF-8053-5F9A04E5053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1340</TotalTime>
  <Words>658</Words>
  <Application>Microsoft Macintosh PowerPoint</Application>
  <PresentationFormat>Widescreen</PresentationFormat>
  <Paragraphs>33</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HWCOE Self-Inspection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Fleetwood, James</dc:creator>
  <cp:lastModifiedBy>Fleetwood, James</cp:lastModifiedBy>
  <cp:revision>43</cp:revision>
  <dcterms:created xsi:type="dcterms:W3CDTF">2019-01-10T20:33:02Z</dcterms:created>
  <dcterms:modified xsi:type="dcterms:W3CDTF">2019-01-17T21:43:06Z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1536">
    <vt:lpwstr>6567</vt:lpwstr>
  </property>
  <property fmtid="{D5CDD505-2E9C-101B-9397-08002B2CF9AE}" pid="3" name="ContentTypeId">
    <vt:lpwstr>0x010100120377CBFE7E1E47A4DA267967992CBD</vt:lpwstr>
  </property>
  <property fmtid="{D5CDD505-2E9C-101B-9397-08002B2CF9AE}" pid="4" name="_dlc_DocIdItemGuid">
    <vt:lpwstr>c5e4e5b8-c20d-4ea6-b9e1-efa85d75a98d</vt:lpwstr>
  </property>
</Properties>
</file>